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83" r:id="rId2"/>
    <p:sldId id="691" r:id="rId3"/>
    <p:sldId id="692" r:id="rId4"/>
    <p:sldId id="625" r:id="rId5"/>
    <p:sldId id="1271" r:id="rId6"/>
    <p:sldId id="1273" r:id="rId7"/>
    <p:sldId id="1272" r:id="rId8"/>
    <p:sldId id="1274" r:id="rId9"/>
    <p:sldId id="1098" r:id="rId10"/>
    <p:sldId id="1246" r:id="rId11"/>
    <p:sldId id="1263" r:id="rId12"/>
    <p:sldId id="551" r:id="rId13"/>
    <p:sldId id="552" r:id="rId14"/>
    <p:sldId id="1022" r:id="rId15"/>
    <p:sldId id="1203" r:id="rId16"/>
    <p:sldId id="1208" r:id="rId17"/>
    <p:sldId id="1261" r:id="rId18"/>
    <p:sldId id="1209" r:id="rId19"/>
    <p:sldId id="1210" r:id="rId20"/>
    <p:sldId id="1211" r:id="rId21"/>
    <p:sldId id="1262" r:id="rId22"/>
    <p:sldId id="1254" r:id="rId23"/>
    <p:sldId id="1255" r:id="rId24"/>
    <p:sldId id="566" r:id="rId25"/>
    <p:sldId id="1193" r:id="rId26"/>
    <p:sldId id="1194" r:id="rId27"/>
    <p:sldId id="1205" r:id="rId28"/>
    <p:sldId id="1177" r:id="rId29"/>
    <p:sldId id="556" r:id="rId30"/>
    <p:sldId id="1264" r:id="rId31"/>
    <p:sldId id="1250" r:id="rId32"/>
    <p:sldId id="1248" r:id="rId33"/>
    <p:sldId id="1265" r:id="rId34"/>
    <p:sldId id="1038" r:id="rId35"/>
    <p:sldId id="1105" r:id="rId36"/>
    <p:sldId id="1040" r:id="rId37"/>
    <p:sldId id="1247" r:id="rId38"/>
    <p:sldId id="1251" r:id="rId39"/>
    <p:sldId id="1116" r:id="rId40"/>
    <p:sldId id="1266" r:id="rId41"/>
    <p:sldId id="557" r:id="rId42"/>
    <p:sldId id="558" r:id="rId43"/>
    <p:sldId id="368" r:id="rId44"/>
    <p:sldId id="432" r:id="rId45"/>
    <p:sldId id="1249" r:id="rId46"/>
    <p:sldId id="1267" r:id="rId47"/>
    <p:sldId id="125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498C89"/>
    <a:srgbClr val="549F9A"/>
    <a:srgbClr val="5D989E"/>
    <a:srgbClr val="599094"/>
    <a:srgbClr val="5C979C"/>
    <a:srgbClr val="66A1A5"/>
    <a:srgbClr val="24A6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A31F57-83ED-4B0C-9CED-4A4794BBCAA6}" v="79" dt="2023-07-18T19:45:25.845"/>
    <p1510:client id="{EA8D65ED-C0C4-43BE-B1FB-6D8ABD09A19F}" v="31" dt="2023-07-13T17:31:39.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94"/>
  </p:normalViewPr>
  <p:slideViewPr>
    <p:cSldViewPr snapToGrid="0" snapToObjects="1">
      <p:cViewPr varScale="1">
        <p:scale>
          <a:sx n="117" d="100"/>
          <a:sy n="117" d="100"/>
        </p:scale>
        <p:origin x="8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kenzie Mabry" clId="Web-{E9A31F57-83ED-4B0C-9CED-4A4794BBCAA6}"/>
    <pc:docChg chg="addSld delSld modSld">
      <pc:chgData name="Makenzie Mabry" userId="" providerId="" clId="Web-{E9A31F57-83ED-4B0C-9CED-4A4794BBCAA6}" dt="2023-07-18T19:45:25.845" v="67" actId="1076"/>
      <pc:docMkLst>
        <pc:docMk/>
      </pc:docMkLst>
      <pc:sldChg chg="new del">
        <pc:chgData name="Makenzie Mabry" userId="" providerId="" clId="Web-{E9A31F57-83ED-4B0C-9CED-4A4794BBCAA6}" dt="2023-07-18T19:33:40.779" v="14"/>
        <pc:sldMkLst>
          <pc:docMk/>
          <pc:sldMk cId="3261226458" sldId="1268"/>
        </pc:sldMkLst>
      </pc:sldChg>
      <pc:sldChg chg="new del">
        <pc:chgData name="Makenzie Mabry" userId="" providerId="" clId="Web-{E9A31F57-83ED-4B0C-9CED-4A4794BBCAA6}" dt="2023-07-18T19:33:40.779" v="13"/>
        <pc:sldMkLst>
          <pc:docMk/>
          <pc:sldMk cId="2034356337" sldId="1269"/>
        </pc:sldMkLst>
      </pc:sldChg>
      <pc:sldChg chg="new del">
        <pc:chgData name="Makenzie Mabry" userId="" providerId="" clId="Web-{E9A31F57-83ED-4B0C-9CED-4A4794BBCAA6}" dt="2023-07-18T19:33:40.779" v="12"/>
        <pc:sldMkLst>
          <pc:docMk/>
          <pc:sldMk cId="2383579878" sldId="1270"/>
        </pc:sldMkLst>
      </pc:sldChg>
      <pc:sldChg chg="addSp modSp new">
        <pc:chgData name="Makenzie Mabry" userId="" providerId="" clId="Web-{E9A31F57-83ED-4B0C-9CED-4A4794BBCAA6}" dt="2023-07-18T19:44:05.374" v="47"/>
        <pc:sldMkLst>
          <pc:docMk/>
          <pc:sldMk cId="990214429" sldId="1271"/>
        </pc:sldMkLst>
        <pc:spChg chg="add mod">
          <ac:chgData name="Makenzie Mabry" userId="" providerId="" clId="Web-{E9A31F57-83ED-4B0C-9CED-4A4794BBCAA6}" dt="2023-07-18T19:44:05.374" v="47"/>
          <ac:spMkLst>
            <pc:docMk/>
            <pc:sldMk cId="990214429" sldId="1271"/>
            <ac:spMk id="3" creationId="{9EE26F09-6FC0-A5F4-0121-7FC3985B7F28}"/>
          </ac:spMkLst>
        </pc:spChg>
        <pc:spChg chg="add mod">
          <ac:chgData name="Makenzie Mabry" userId="" providerId="" clId="Web-{E9A31F57-83ED-4B0C-9CED-4A4794BBCAA6}" dt="2023-07-18T19:37:35.176" v="19"/>
          <ac:spMkLst>
            <pc:docMk/>
            <pc:sldMk cId="990214429" sldId="1271"/>
            <ac:spMk id="4" creationId="{DA75A358-3FEB-C61D-D24E-2E73C98EF6CD}"/>
          </ac:spMkLst>
        </pc:spChg>
        <pc:spChg chg="add mod">
          <ac:chgData name="Makenzie Mabry" userId="" providerId="" clId="Web-{E9A31F57-83ED-4B0C-9CED-4A4794BBCAA6}" dt="2023-07-18T19:37:42.504" v="23" actId="14100"/>
          <ac:spMkLst>
            <pc:docMk/>
            <pc:sldMk cId="990214429" sldId="1271"/>
            <ac:spMk id="5" creationId="{06453079-3383-B457-20B1-A0F055EDE78A}"/>
          </ac:spMkLst>
        </pc:spChg>
        <pc:spChg chg="add mod">
          <ac:chgData name="Makenzie Mabry" userId="" providerId="" clId="Web-{E9A31F57-83ED-4B0C-9CED-4A4794BBCAA6}" dt="2023-07-18T19:42:37.966" v="28" actId="14100"/>
          <ac:spMkLst>
            <pc:docMk/>
            <pc:sldMk cId="990214429" sldId="1271"/>
            <ac:spMk id="6" creationId="{01190760-AF9D-6A01-ECBF-616A8ECDAE45}"/>
          </ac:spMkLst>
        </pc:spChg>
        <pc:spChg chg="add mod">
          <ac:chgData name="Makenzie Mabry" userId="" providerId="" clId="Web-{E9A31F57-83ED-4B0C-9CED-4A4794BBCAA6}" dt="2023-07-18T19:43:16.873" v="41" actId="1076"/>
          <ac:spMkLst>
            <pc:docMk/>
            <pc:sldMk cId="990214429" sldId="1271"/>
            <ac:spMk id="7" creationId="{FA207CE0-265B-0959-2EBF-1CD2569DA7FA}"/>
          </ac:spMkLst>
        </pc:spChg>
        <pc:picChg chg="add mod">
          <ac:chgData name="Makenzie Mabry" userId="" providerId="" clId="Web-{E9A31F57-83ED-4B0C-9CED-4A4794BBCAA6}" dt="2023-07-18T19:31:52.089" v="11" actId="1076"/>
          <ac:picMkLst>
            <pc:docMk/>
            <pc:sldMk cId="990214429" sldId="1271"/>
            <ac:picMk id="2" creationId="{39CEB8E9-04F0-4CEC-28C1-ED9EB02270B1}"/>
          </ac:picMkLst>
        </pc:picChg>
      </pc:sldChg>
      <pc:sldChg chg="addSp add replId">
        <pc:chgData name="Makenzie Mabry" userId="" providerId="" clId="Web-{E9A31F57-83ED-4B0C-9CED-4A4794BBCAA6}" dt="2023-07-18T19:44:47.250" v="56"/>
        <pc:sldMkLst>
          <pc:docMk/>
          <pc:sldMk cId="4037470305" sldId="1272"/>
        </pc:sldMkLst>
        <pc:spChg chg="add">
          <ac:chgData name="Makenzie Mabry" userId="" providerId="" clId="Web-{E9A31F57-83ED-4B0C-9CED-4A4794BBCAA6}" dt="2023-07-18T19:44:20.781" v="53"/>
          <ac:spMkLst>
            <pc:docMk/>
            <pc:sldMk cId="4037470305" sldId="1272"/>
            <ac:spMk id="5" creationId="{9FC7773E-8A72-F625-9DBA-92B5394D31D4}"/>
          </ac:spMkLst>
        </pc:spChg>
        <pc:spChg chg="add">
          <ac:chgData name="Makenzie Mabry" userId="" providerId="" clId="Web-{E9A31F57-83ED-4B0C-9CED-4A4794BBCAA6}" dt="2023-07-18T19:44:47.235" v="55"/>
          <ac:spMkLst>
            <pc:docMk/>
            <pc:sldMk cId="4037470305" sldId="1272"/>
            <ac:spMk id="7" creationId="{3FA9399C-F27F-90EA-C059-E3520F04D095}"/>
          </ac:spMkLst>
        </pc:spChg>
        <pc:spChg chg="add">
          <ac:chgData name="Makenzie Mabry" userId="" providerId="" clId="Web-{E9A31F57-83ED-4B0C-9CED-4A4794BBCAA6}" dt="2023-07-18T19:44:47.250" v="56"/>
          <ac:spMkLst>
            <pc:docMk/>
            <pc:sldMk cId="4037470305" sldId="1272"/>
            <ac:spMk id="9" creationId="{34EA56D3-3930-10B8-8A95-1BFF2A73920E}"/>
          </ac:spMkLst>
        </pc:spChg>
      </pc:sldChg>
      <pc:sldChg chg="addSp delSp modSp add replId">
        <pc:chgData name="Makenzie Mabry" userId="" providerId="" clId="Web-{E9A31F57-83ED-4B0C-9CED-4A4794BBCAA6}" dt="2023-07-18T19:44:24.312" v="54"/>
        <pc:sldMkLst>
          <pc:docMk/>
          <pc:sldMk cId="2303329661" sldId="1273"/>
        </pc:sldMkLst>
        <pc:spChg chg="del">
          <ac:chgData name="Makenzie Mabry" userId="" providerId="" clId="Web-{E9A31F57-83ED-4B0C-9CED-4A4794BBCAA6}" dt="2023-07-18T19:44:24.312" v="54"/>
          <ac:spMkLst>
            <pc:docMk/>
            <pc:sldMk cId="2303329661" sldId="1273"/>
            <ac:spMk id="3" creationId="{9EE26F09-6FC0-A5F4-0121-7FC3985B7F28}"/>
          </ac:spMkLst>
        </pc:spChg>
        <pc:spChg chg="mod">
          <ac:chgData name="Makenzie Mabry" userId="" providerId="" clId="Web-{E9A31F57-83ED-4B0C-9CED-4A4794BBCAA6}" dt="2023-07-18T19:37:52.786" v="25" actId="14100"/>
          <ac:spMkLst>
            <pc:docMk/>
            <pc:sldMk cId="2303329661" sldId="1273"/>
            <ac:spMk id="4" creationId="{DA75A358-3FEB-C61D-D24E-2E73C98EF6CD}"/>
          </ac:spMkLst>
        </pc:spChg>
        <pc:spChg chg="add">
          <ac:chgData name="Makenzie Mabry" userId="" providerId="" clId="Web-{E9A31F57-83ED-4B0C-9CED-4A4794BBCAA6}" dt="2023-07-18T19:43:43.671" v="42"/>
          <ac:spMkLst>
            <pc:docMk/>
            <pc:sldMk cId="2303329661" sldId="1273"/>
            <ac:spMk id="7" creationId="{7EBE65E4-7C76-096C-1416-0078C2232AD2}"/>
          </ac:spMkLst>
        </pc:spChg>
        <pc:spChg chg="add">
          <ac:chgData name="Makenzie Mabry" userId="" providerId="" clId="Web-{E9A31F57-83ED-4B0C-9CED-4A4794BBCAA6}" dt="2023-07-18T19:43:43.671" v="43"/>
          <ac:spMkLst>
            <pc:docMk/>
            <pc:sldMk cId="2303329661" sldId="1273"/>
            <ac:spMk id="9" creationId="{EC3E4F7D-775C-29F9-3F0B-B295234EDDC4}"/>
          </ac:spMkLst>
        </pc:spChg>
        <pc:spChg chg="add del">
          <ac:chgData name="Makenzie Mabry" userId="" providerId="" clId="Web-{E9A31F57-83ED-4B0C-9CED-4A4794BBCAA6}" dt="2023-07-18T19:44:12.781" v="51"/>
          <ac:spMkLst>
            <pc:docMk/>
            <pc:sldMk cId="2303329661" sldId="1273"/>
            <ac:spMk id="11" creationId="{8F8A12A0-E131-BF3E-F102-B7AE444E14DA}"/>
          </ac:spMkLst>
        </pc:spChg>
        <pc:spChg chg="add del">
          <ac:chgData name="Makenzie Mabry" userId="" providerId="" clId="Web-{E9A31F57-83ED-4B0C-9CED-4A4794BBCAA6}" dt="2023-07-18T19:44:12.781" v="50"/>
          <ac:spMkLst>
            <pc:docMk/>
            <pc:sldMk cId="2303329661" sldId="1273"/>
            <ac:spMk id="13" creationId="{92099283-7032-1539-2CB9-7F3E7A80570E}"/>
          </ac:spMkLst>
        </pc:spChg>
        <pc:spChg chg="add">
          <ac:chgData name="Makenzie Mabry" userId="" providerId="" clId="Web-{E9A31F57-83ED-4B0C-9CED-4A4794BBCAA6}" dt="2023-07-18T19:44:19.546" v="52"/>
          <ac:spMkLst>
            <pc:docMk/>
            <pc:sldMk cId="2303329661" sldId="1273"/>
            <ac:spMk id="15" creationId="{442729D6-7596-C399-09CD-6511C42DE77D}"/>
          </ac:spMkLst>
        </pc:spChg>
      </pc:sldChg>
      <pc:sldChg chg="addSp modSp add replId">
        <pc:chgData name="Makenzie Mabry" userId="" providerId="" clId="Web-{E9A31F57-83ED-4B0C-9CED-4A4794BBCAA6}" dt="2023-07-18T19:45:25.845" v="67" actId="1076"/>
        <pc:sldMkLst>
          <pc:docMk/>
          <pc:sldMk cId="320810819" sldId="1274"/>
        </pc:sldMkLst>
        <pc:spChg chg="add mod">
          <ac:chgData name="Makenzie Mabry" userId="" providerId="" clId="Web-{E9A31F57-83ED-4B0C-9CED-4A4794BBCAA6}" dt="2023-07-18T19:45:08.642" v="61"/>
          <ac:spMkLst>
            <pc:docMk/>
            <pc:sldMk cId="320810819" sldId="1274"/>
            <ac:spMk id="4" creationId="{F35B54FF-16D2-2E51-9428-1ABCBD65388B}"/>
          </ac:spMkLst>
        </pc:spChg>
        <pc:spChg chg="add mod">
          <ac:chgData name="Makenzie Mabry" userId="" providerId="" clId="Web-{E9A31F57-83ED-4B0C-9CED-4A4794BBCAA6}" dt="2023-07-18T19:45:13.814" v="63" actId="1076"/>
          <ac:spMkLst>
            <pc:docMk/>
            <pc:sldMk cId="320810819" sldId="1274"/>
            <ac:spMk id="6" creationId="{750C2818-5E45-2652-F211-A5EED3BC8D8E}"/>
          </ac:spMkLst>
        </pc:spChg>
        <pc:spChg chg="add mod">
          <ac:chgData name="Makenzie Mabry" userId="" providerId="" clId="Web-{E9A31F57-83ED-4B0C-9CED-4A4794BBCAA6}" dt="2023-07-18T19:45:21.236" v="65" actId="1076"/>
          <ac:spMkLst>
            <pc:docMk/>
            <pc:sldMk cId="320810819" sldId="1274"/>
            <ac:spMk id="8" creationId="{9BD3B93C-4634-191E-902C-9A67E0FFA89E}"/>
          </ac:spMkLst>
        </pc:spChg>
        <pc:spChg chg="add mod">
          <ac:chgData name="Makenzie Mabry" userId="" providerId="" clId="Web-{E9A31F57-83ED-4B0C-9CED-4A4794BBCAA6}" dt="2023-07-18T19:45:25.845" v="67" actId="1076"/>
          <ac:spMkLst>
            <pc:docMk/>
            <pc:sldMk cId="320810819" sldId="1274"/>
            <ac:spMk id="10" creationId="{C9BADCE7-BBB7-D105-2AD2-EFBB6BA7556F}"/>
          </ac:spMkLst>
        </pc:spChg>
      </pc:sldChg>
    </pc:docChg>
  </pc:docChgLst>
  <pc:docChgLst>
    <pc:chgData name="Makenzie Mabry" userId="wC5zpGcBeF/dXo9LvTWr0ugVTIDpBrI511JU3C9s4SI=" providerId="None" clId="Web-{EA8D65ED-C0C4-43BE-B1FB-6D8ABD09A19F}"/>
    <pc:docChg chg="modSld">
      <pc:chgData name="Makenzie Mabry" userId="wC5zpGcBeF/dXo9LvTWr0ugVTIDpBrI511JU3C9s4SI=" providerId="None" clId="Web-{EA8D65ED-C0C4-43BE-B1FB-6D8ABD09A19F}" dt="2023-07-13T17:31:36.125" v="19" actId="20577"/>
      <pc:docMkLst>
        <pc:docMk/>
      </pc:docMkLst>
      <pc:sldChg chg="modSp">
        <pc:chgData name="Makenzie Mabry" userId="wC5zpGcBeF/dXo9LvTWr0ugVTIDpBrI511JU3C9s4SI=" providerId="None" clId="Web-{EA8D65ED-C0C4-43BE-B1FB-6D8ABD09A19F}" dt="2023-07-13T17:31:36.125" v="19" actId="20577"/>
        <pc:sldMkLst>
          <pc:docMk/>
          <pc:sldMk cId="2362936702" sldId="283"/>
        </pc:sldMkLst>
        <pc:spChg chg="mod">
          <ac:chgData name="Makenzie Mabry" userId="wC5zpGcBeF/dXo9LvTWr0ugVTIDpBrI511JU3C9s4SI=" providerId="None" clId="Web-{EA8D65ED-C0C4-43BE-B1FB-6D8ABD09A19F}" dt="2023-07-13T17:31:30.266" v="18" actId="20577"/>
          <ac:spMkLst>
            <pc:docMk/>
            <pc:sldMk cId="2362936702" sldId="283"/>
            <ac:spMk id="3" creationId="{F73B0BEA-3161-D829-A15A-61AD12C4A8EF}"/>
          </ac:spMkLst>
        </pc:spChg>
        <pc:spChg chg="mod">
          <ac:chgData name="Makenzie Mabry" userId="wC5zpGcBeF/dXo9LvTWr0ugVTIDpBrI511JU3C9s4SI=" providerId="None" clId="Web-{EA8D65ED-C0C4-43BE-B1FB-6D8ABD09A19F}" dt="2023-07-13T17:31:36.125" v="19" actId="20577"/>
          <ac:spMkLst>
            <pc:docMk/>
            <pc:sldMk cId="2362936702" sldId="283"/>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581D2-93BC-E345-8BB1-9394677EB4DD}"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5F625-E1EB-AB48-82F6-E19C9DA6D87C}" type="slidenum">
              <a:rPr lang="en-US" smtClean="0"/>
              <a:t>‹#›</a:t>
            </a:fld>
            <a:endParaRPr lang="en-US"/>
          </a:p>
        </p:txBody>
      </p:sp>
    </p:spTree>
    <p:extLst>
      <p:ext uri="{BB962C8B-B14F-4D97-AF65-F5344CB8AC3E}">
        <p14:creationId xmlns:p14="http://schemas.microsoft.com/office/powerpoint/2010/main" val="179164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model present </a:t>
            </a:r>
            <a:r>
              <a:rPr lang="en-US" dirty="0" err="1"/>
              <a:t>distributioins</a:t>
            </a:r>
            <a:r>
              <a:rPr lang="en-US" dirty="0"/>
              <a:t>--We divided </a:t>
            </a:r>
            <a:r>
              <a:rPr lang="en-US" dirty="0" err="1"/>
              <a:t>florida</a:t>
            </a:r>
            <a:r>
              <a:rPr lang="en-US" dirty="0"/>
              <a:t> in to over 8000 pixels (red dot) –we could reconstruct the vascular plant occupancy within each pixel based on niche models—as you have been doing today</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3511904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For environmental features, such as temperature, precipitation--</a:t>
            </a:r>
            <a:r>
              <a:rPr lang="en-US" dirty="0"/>
              <a:t>We used </a:t>
            </a:r>
            <a:r>
              <a:rPr lang="en-US" dirty="0" err="1"/>
              <a:t>WorldClim</a:t>
            </a:r>
            <a:r>
              <a:rPr lang="en-US" dirty="0"/>
              <a:t> global climate data </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321171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soil features (soil type) we used data from soil grids</a:t>
            </a:r>
            <a:r>
              <a:rPr lang="en-US" baseline="0" dirty="0"/>
              <a:t>. </a:t>
            </a: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1446841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then used software for ecological niche modeling (Maxent) of each species based on these environmental features (temperature, precipitation, soil type, etc.) for over 2700 species as noted—THIS ALLOWED US TO MODEL THE PRESENT DISTRIBUTION</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2893094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17</a:t>
            </a:fld>
            <a:endParaRPr lang="en-US"/>
          </a:p>
        </p:txBody>
      </p:sp>
    </p:spTree>
    <p:extLst>
      <p:ext uri="{BB962C8B-B14F-4D97-AF65-F5344CB8AC3E}">
        <p14:creationId xmlns:p14="http://schemas.microsoft.com/office/powerpoint/2010/main" val="2637329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solidFill>
                  <a:schemeClr val="tx1"/>
                </a:solidFill>
              </a:rPr>
              <a:t>To model the future distributions – we relied on the Intergovernmental Panel on Climate Change 5</a:t>
            </a:r>
            <a:r>
              <a:rPr lang="en-US" baseline="30000" dirty="0">
                <a:solidFill>
                  <a:schemeClr val="tx1"/>
                </a:solidFill>
              </a:rPr>
              <a:t>th</a:t>
            </a:r>
            <a:r>
              <a:rPr lang="en-US" dirty="0">
                <a:solidFill>
                  <a:schemeClr val="tx1"/>
                </a:solidFill>
              </a:rPr>
              <a:t> Assessment Report for RCPs  (representative gas concentration pathways) – to give models for future temps.  Different putative projections are shown here. These vary from a best-case scenario – that greenhouse gas concentrations peaked in 2020 and will result in a 1 degree C increase in global temps by 2100 – to a worst-case scenario in which greenhouse gas concentrations increase unchecked and will result in a 3.7 degree C temperature increase.</a:t>
            </a:r>
          </a:p>
          <a:p>
            <a:r>
              <a:rPr lang="en-US" dirty="0">
                <a:solidFill>
                  <a:schemeClr val="tx1"/>
                </a:solidFill>
              </a:rPr>
              <a:t>NOTE: ADDITIONAL RCPs HAVE ALSO BEEN DEVELOPED, BETWEEN THE 4 LISTED HERE.</a:t>
            </a: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2281913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future projected temps are also available via </a:t>
            </a:r>
            <a:r>
              <a:rPr lang="en-US" dirty="0" err="1"/>
              <a:t>Worldclim</a:t>
            </a:r>
            <a:r>
              <a:rPr lang="en-US" dirty="0"/>
              <a:t>        </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119482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few projections---the warm colors indicate current suitable habitat in south </a:t>
            </a:r>
            <a:r>
              <a:rPr lang="en-US" dirty="0" err="1"/>
              <a:t>florida</a:t>
            </a:r>
            <a:r>
              <a:rPr lang="en-US" dirty="0"/>
              <a:t> -------looking next at 2050</a:t>
            </a:r>
          </a:p>
        </p:txBody>
      </p:sp>
      <p:sp>
        <p:nvSpPr>
          <p:cNvPr id="4" name="Slide Number Placeholder 3"/>
          <p:cNvSpPr>
            <a:spLocks noGrp="1"/>
          </p:cNvSpPr>
          <p:nvPr>
            <p:ph type="sldNum" sz="quarter" idx="5"/>
          </p:nvPr>
        </p:nvSpPr>
        <p:spPr/>
        <p:txBody>
          <a:bodyPr/>
          <a:lstStyle/>
          <a:p>
            <a:fld id="{8505F625-E1EB-AB48-82F6-E19C9DA6D87C}" type="slidenum">
              <a:rPr lang="en-US" smtClean="0"/>
              <a:t>20</a:t>
            </a:fld>
            <a:endParaRPr lang="en-US"/>
          </a:p>
        </p:txBody>
      </p:sp>
    </p:spTree>
    <p:extLst>
      <p:ext uri="{BB962C8B-B14F-4D97-AF65-F5344CB8AC3E}">
        <p14:creationId xmlns:p14="http://schemas.microsoft.com/office/powerpoint/2010/main" val="912739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vs 2050…a clear loser to climate change scenarios….and this does not account for sea level rise</a:t>
            </a:r>
          </a:p>
        </p:txBody>
      </p:sp>
      <p:sp>
        <p:nvSpPr>
          <p:cNvPr id="4" name="Slide Number Placeholder 3"/>
          <p:cNvSpPr>
            <a:spLocks noGrp="1"/>
          </p:cNvSpPr>
          <p:nvPr>
            <p:ph type="sldNum" sz="quarter" idx="5"/>
          </p:nvPr>
        </p:nvSpPr>
        <p:spPr/>
        <p:txBody>
          <a:bodyPr/>
          <a:lstStyle/>
          <a:p>
            <a:fld id="{8505F625-E1EB-AB48-82F6-E19C9DA6D87C}" type="slidenum">
              <a:rPr lang="en-US" smtClean="0"/>
              <a:t>21</a:t>
            </a:fld>
            <a:endParaRPr lang="en-US"/>
          </a:p>
        </p:txBody>
      </p:sp>
    </p:spTree>
    <p:extLst>
      <p:ext uri="{BB962C8B-B14F-4D97-AF65-F5344CB8AC3E}">
        <p14:creationId xmlns:p14="http://schemas.microsoft.com/office/powerpoint/2010/main" val="176955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now look at the scrub plum which occurs in the dry soils of lake wales ridge (yes Florida has a mountain range) </a:t>
            </a: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22</a:t>
            </a:fld>
            <a:endParaRPr lang="en-US"/>
          </a:p>
        </p:txBody>
      </p:sp>
    </p:spTree>
    <p:extLst>
      <p:ext uri="{BB962C8B-B14F-4D97-AF65-F5344CB8AC3E}">
        <p14:creationId xmlns:p14="http://schemas.microsoft.com/office/powerpoint/2010/main" val="330125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Thanks to the support of </a:t>
            </a:r>
            <a:r>
              <a:rPr lang="en-US" baseline="0" dirty="0"/>
              <a:t>NSF, more and more US collections are going online. </a:t>
            </a:r>
            <a:r>
              <a:rPr lang="en-US" dirty="0"/>
              <a:t>UF is now home to </a:t>
            </a:r>
            <a:r>
              <a:rPr lang="en-US" dirty="0" err="1"/>
              <a:t>iDigBio</a:t>
            </a:r>
            <a:r>
              <a:rPr lang="en-US" dirty="0"/>
              <a:t>,</a:t>
            </a:r>
            <a:r>
              <a:rPr lang="en-US" baseline="0" dirty="0"/>
              <a:t> the national center for digitization of biodiversity collections, which has the mission of coordinating digitization and </a:t>
            </a:r>
            <a:r>
              <a:rPr lang="en-US" baseline="0" dirty="0" err="1"/>
              <a:t>databasing</a:t>
            </a:r>
            <a:r>
              <a:rPr lang="en-US" baseline="0" dirty="0"/>
              <a:t> of US collections. </a:t>
            </a:r>
            <a:r>
              <a:rPr lang="en-US" baseline="0" dirty="0" err="1"/>
              <a:t>iDigBio</a:t>
            </a:r>
            <a:r>
              <a:rPr lang="en-US" baseline="0" dirty="0"/>
              <a:t> ingests, serves, and integrates data, such as locality information, date of collection, and images, from all natural history collections in the country.</a:t>
            </a:r>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3308902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models suggest other species such as scrub plum may expand distributions---the potential for suitable habitat is there</a:t>
            </a:r>
          </a:p>
        </p:txBody>
      </p:sp>
      <p:sp>
        <p:nvSpPr>
          <p:cNvPr id="4" name="Slide Number Placeholder 3"/>
          <p:cNvSpPr>
            <a:spLocks noGrp="1"/>
          </p:cNvSpPr>
          <p:nvPr>
            <p:ph type="sldNum" sz="quarter" idx="5"/>
          </p:nvPr>
        </p:nvSpPr>
        <p:spPr/>
        <p:txBody>
          <a:bodyPr/>
          <a:lstStyle/>
          <a:p>
            <a:fld id="{8505F625-E1EB-AB48-82F6-E19C9DA6D87C}" type="slidenum">
              <a:rPr lang="en-US" smtClean="0"/>
              <a:t>23</a:t>
            </a:fld>
            <a:endParaRPr lang="en-US"/>
          </a:p>
        </p:txBody>
      </p:sp>
    </p:spTree>
    <p:extLst>
      <p:ext uri="{BB962C8B-B14F-4D97-AF65-F5344CB8AC3E}">
        <p14:creationId xmlns:p14="http://schemas.microsoft.com/office/powerpoint/2010/main" val="3626973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make a state wide summary of present species diversity</a:t>
            </a:r>
          </a:p>
        </p:txBody>
      </p:sp>
      <p:sp>
        <p:nvSpPr>
          <p:cNvPr id="4" name="Slide Number Placeholder 3"/>
          <p:cNvSpPr>
            <a:spLocks noGrp="1"/>
          </p:cNvSpPr>
          <p:nvPr>
            <p:ph type="sldNum" sz="quarter" idx="5"/>
          </p:nvPr>
        </p:nvSpPr>
        <p:spPr/>
        <p:txBody>
          <a:bodyPr/>
          <a:lstStyle/>
          <a:p>
            <a:fld id="{8505F625-E1EB-AB48-82F6-E19C9DA6D87C}" type="slidenum">
              <a:rPr lang="en-US" smtClean="0"/>
              <a:t>24</a:t>
            </a:fld>
            <a:endParaRPr lang="en-US"/>
          </a:p>
        </p:txBody>
      </p:sp>
    </p:spTree>
    <p:extLst>
      <p:ext uri="{BB962C8B-B14F-4D97-AF65-F5344CB8AC3E}">
        <p14:creationId xmlns:p14="http://schemas.microsoft.com/office/powerpoint/2010/main" val="1271292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 the left is present species diversity. High and low.  On the right in 2050 this actually shows gain in diversity and loss of species diversity.  </a:t>
            </a:r>
            <a:r>
              <a:rPr lang="en-US" dirty="0"/>
              <a:t>Via projections for 2050—there is a large drop of diversity in FL as some species move north, some south or just disappear </a:t>
            </a:r>
          </a:p>
        </p:txBody>
      </p:sp>
      <p:sp>
        <p:nvSpPr>
          <p:cNvPr id="4" name="Slide Number Placeholder 3"/>
          <p:cNvSpPr>
            <a:spLocks noGrp="1"/>
          </p:cNvSpPr>
          <p:nvPr>
            <p:ph type="sldNum" sz="quarter" idx="5"/>
          </p:nvPr>
        </p:nvSpPr>
        <p:spPr/>
        <p:txBody>
          <a:bodyPr/>
          <a:lstStyle/>
          <a:p>
            <a:fld id="{8505F625-E1EB-AB48-82F6-E19C9DA6D87C}" type="slidenum">
              <a:rPr lang="en-US" smtClean="0"/>
              <a:t>25</a:t>
            </a:fld>
            <a:endParaRPr lang="en-US"/>
          </a:p>
        </p:txBody>
      </p:sp>
    </p:spTree>
    <p:extLst>
      <p:ext uri="{BB962C8B-B14F-4D97-AF65-F5344CB8AC3E}">
        <p14:creationId xmlns:p14="http://schemas.microsoft.com/office/powerpoint/2010/main" val="2382962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26</a:t>
            </a:fld>
            <a:endParaRPr lang="en-US"/>
          </a:p>
        </p:txBody>
      </p:sp>
    </p:spTree>
    <p:extLst>
      <p:ext uri="{BB962C8B-B14F-4D97-AF65-F5344CB8AC3E}">
        <p14:creationId xmlns:p14="http://schemas.microsoft.com/office/powerpoint/2010/main" val="4108654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example of reconstruction of past distributions is seen in the scrub mint clade—work of Andre Naranjo</a:t>
            </a:r>
          </a:p>
        </p:txBody>
      </p:sp>
      <p:sp>
        <p:nvSpPr>
          <p:cNvPr id="4" name="Slide Number Placeholder 3"/>
          <p:cNvSpPr>
            <a:spLocks noGrp="1"/>
          </p:cNvSpPr>
          <p:nvPr>
            <p:ph type="sldNum" sz="quarter" idx="5"/>
          </p:nvPr>
        </p:nvSpPr>
        <p:spPr/>
        <p:txBody>
          <a:bodyPr/>
          <a:lstStyle/>
          <a:p>
            <a:fld id="{8505F625-E1EB-AB48-82F6-E19C9DA6D87C}" type="slidenum">
              <a:rPr lang="en-US" smtClean="0"/>
              <a:t>27</a:t>
            </a:fld>
            <a:endParaRPr lang="en-US"/>
          </a:p>
        </p:txBody>
      </p:sp>
    </p:spTree>
    <p:extLst>
      <p:ext uri="{BB962C8B-B14F-4D97-AF65-F5344CB8AC3E}">
        <p14:creationId xmlns:p14="http://schemas.microsoft.com/office/powerpoint/2010/main" val="3473426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niche models and Paleoclimate data Andre was able to reconstruct where clade members may have been in the past.  This involves ancestral niche reconstruction—a phylogeny is used…a workflow we are implementing in </a:t>
            </a:r>
            <a:r>
              <a:rPr lang="en-US" dirty="0" err="1"/>
              <a:t>Biotaphy</a:t>
            </a:r>
            <a:r>
              <a:rPr lang="en-US" dirty="0"/>
              <a:t> (more later this afternoon)</a:t>
            </a:r>
          </a:p>
        </p:txBody>
      </p:sp>
      <p:sp>
        <p:nvSpPr>
          <p:cNvPr id="4" name="Slide Number Placeholder 3"/>
          <p:cNvSpPr>
            <a:spLocks noGrp="1"/>
          </p:cNvSpPr>
          <p:nvPr>
            <p:ph type="sldNum" sz="quarter" idx="5"/>
          </p:nvPr>
        </p:nvSpPr>
        <p:spPr/>
        <p:txBody>
          <a:bodyPr/>
          <a:lstStyle/>
          <a:p>
            <a:fld id="{8505F625-E1EB-AB48-82F6-E19C9DA6D87C}" type="slidenum">
              <a:rPr lang="en-US" smtClean="0"/>
              <a:t>28</a:t>
            </a:fld>
            <a:endParaRPr lang="en-US"/>
          </a:p>
        </p:txBody>
      </p:sp>
    </p:spTree>
    <p:extLst>
      <p:ext uri="{BB962C8B-B14F-4D97-AF65-F5344CB8AC3E}">
        <p14:creationId xmlns:p14="http://schemas.microsoft.com/office/powerpoint/2010/main" val="964407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29</a:t>
            </a:fld>
            <a:endParaRPr lang="en-US"/>
          </a:p>
        </p:txBody>
      </p:sp>
    </p:spTree>
    <p:extLst>
      <p:ext uri="{BB962C8B-B14F-4D97-AF65-F5344CB8AC3E}">
        <p14:creationId xmlns:p14="http://schemas.microsoft.com/office/powerpoint/2010/main" val="3932235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we examine </a:t>
            </a:r>
            <a:r>
              <a:rPr lang="en-US" dirty="0" err="1"/>
              <a:t>biiodiversity</a:t>
            </a:r>
            <a:r>
              <a:rPr lang="en-US" dirty="0"/>
              <a:t> hotspots, such</a:t>
            </a:r>
            <a:r>
              <a:rPr lang="en-US" baseline="0" dirty="0"/>
              <a:t> as those in California, the Appalachians, and Florida, how do we determine what species or areas to protect?  Often decisions are based on the number of species present, or on a special so-called indicator species.  But what if we used the power of the tree of life to aid conservation decisions?</a:t>
            </a:r>
            <a:endParaRPr lang="en-US" dirty="0"/>
          </a:p>
          <a:p>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30</a:t>
            </a:fld>
            <a:endParaRPr lang="en-US"/>
          </a:p>
        </p:txBody>
      </p:sp>
    </p:spTree>
    <p:extLst>
      <p:ext uri="{BB962C8B-B14F-4D97-AF65-F5344CB8AC3E}">
        <p14:creationId xmlns:p14="http://schemas.microsoft.com/office/powerpoint/2010/main" val="1874161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using something</a:t>
            </a:r>
            <a:r>
              <a:rPr lang="en-US" baseline="0" dirty="0"/>
              <a:t> called phylogenetic diversity,  instead of counting the number of species in an area, we can use their relationships to prioritize conservation decisions.  How does this work?</a:t>
            </a:r>
          </a:p>
          <a:p>
            <a:r>
              <a:rPr lang="en-US" baseline="0" dirty="0"/>
              <a:t>PD measures how much of the tree of life is present in an area. Let’s say one area has 8 species, but they are all oaks.  Now to oak specialists, or maybe event he </a:t>
            </a:r>
            <a:r>
              <a:rPr lang="en-US" baseline="0" dirty="0" err="1"/>
              <a:t>squiirrels</a:t>
            </a:r>
            <a:r>
              <a:rPr lang="en-US" baseline="0" dirty="0"/>
              <a:t> that eat the acorns, these oak species may seem different.  But to most of us, and in relation to the rest of the Tree of Life, these species are all very similar.  Another area also has 8 species, but they are much more diverse and cover more of the Tree of Life.  This second area would have higher PD and might be a better option for conservation because more of the tree would be represented.</a:t>
            </a:r>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31</a:t>
            </a:fld>
            <a:endParaRPr lang="en-US"/>
          </a:p>
        </p:txBody>
      </p:sp>
    </p:spTree>
    <p:extLst>
      <p:ext uri="{BB962C8B-B14F-4D97-AF65-F5344CB8AC3E}">
        <p14:creationId xmlns:p14="http://schemas.microsoft.com/office/powerpoint/2010/main" val="1884268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measure PD, we need a tree </a:t>
            </a:r>
            <a:r>
              <a:rPr lang="mr-IN" dirty="0"/>
              <a:t>–</a:t>
            </a:r>
            <a:r>
              <a:rPr lang="en-US" dirty="0"/>
              <a:t> this is a phylogeny of</a:t>
            </a:r>
            <a:r>
              <a:rPr lang="en-US" baseline="0" dirty="0"/>
              <a:t> Florida plants </a:t>
            </a:r>
            <a:r>
              <a:rPr lang="mr-IN" baseline="0" dirty="0"/>
              <a:t>–</a:t>
            </a:r>
            <a:r>
              <a:rPr lang="en-US" baseline="0" dirty="0"/>
              <a:t> and </a:t>
            </a:r>
            <a:endParaRPr lang="en-US" dirty="0"/>
          </a:p>
          <a:p>
            <a:endParaRPr lang="en-US" dirty="0"/>
          </a:p>
        </p:txBody>
      </p:sp>
      <p:sp>
        <p:nvSpPr>
          <p:cNvPr id="4" name="Slide Number Placeholder 3"/>
          <p:cNvSpPr>
            <a:spLocks noGrp="1"/>
          </p:cNvSpPr>
          <p:nvPr>
            <p:ph type="sldNum" sz="quarter" idx="10"/>
          </p:nvPr>
        </p:nvSpPr>
        <p:spPr/>
        <p:txBody>
          <a:bodyPr/>
          <a:lstStyle/>
          <a:p>
            <a:fld id="{A0891C24-B13E-514B-B656-BF66E5910A86}" type="slidenum">
              <a:rPr lang="en-US" smtClean="0"/>
              <a:t>32</a:t>
            </a:fld>
            <a:endParaRPr lang="en-US"/>
          </a:p>
        </p:txBody>
      </p:sp>
    </p:spTree>
    <p:extLst>
      <p:ext uri="{BB962C8B-B14F-4D97-AF65-F5344CB8AC3E}">
        <p14:creationId xmlns:p14="http://schemas.microsoft.com/office/powerpoint/2010/main" val="257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6</a:t>
            </a:fld>
            <a:endParaRPr lang="en-US"/>
          </a:p>
        </p:txBody>
      </p:sp>
    </p:spTree>
    <p:extLst>
      <p:ext uri="{BB962C8B-B14F-4D97-AF65-F5344CB8AC3E}">
        <p14:creationId xmlns:p14="http://schemas.microsoft.com/office/powerpoint/2010/main" val="70485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Sticking with Florida let us return to the map of the state and the pixels I noted – we can also compute PD (phylogenetic diversity)—how much of the plant tree of life is present in an area (Florida). MORE ON THIS IN BIOTAPHY. To do this we built niche models for over 2700 species to build distributions; we built a phylogeny for the </a:t>
            </a:r>
            <a:r>
              <a:rPr lang="en-US" dirty="0" err="1"/>
              <a:t>vasc</a:t>
            </a:r>
            <a:r>
              <a:rPr lang="en-US" dirty="0"/>
              <a:t> plants of FL; and then asked how much of that tree of life is represented in each pixel….and that can then be summed across the entire state</a:t>
            </a:r>
          </a:p>
        </p:txBody>
      </p:sp>
      <p:sp>
        <p:nvSpPr>
          <p:cNvPr id="4" name="Slide Number Placeholder 3"/>
          <p:cNvSpPr>
            <a:spLocks noGrp="1"/>
          </p:cNvSpPr>
          <p:nvPr>
            <p:ph type="sldNum" sz="quarter" idx="5"/>
          </p:nvPr>
        </p:nvSpPr>
        <p:spPr/>
        <p:txBody>
          <a:bodyPr/>
          <a:lstStyle/>
          <a:p>
            <a:fld id="{8505F625-E1EB-AB48-82F6-E19C9DA6D87C}" type="slidenum">
              <a:rPr lang="en-US" smtClean="0"/>
              <a:t>33</a:t>
            </a:fld>
            <a:endParaRPr lang="en-US"/>
          </a:p>
        </p:txBody>
      </p:sp>
    </p:spTree>
    <p:extLst>
      <p:ext uri="{BB962C8B-B14F-4D97-AF65-F5344CB8AC3E}">
        <p14:creationId xmlns:p14="http://schemas.microsoft.com/office/powerpoint/2010/main" val="3257945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that PD summary (present day) –dark green = high PD</a:t>
            </a:r>
          </a:p>
        </p:txBody>
      </p:sp>
      <p:sp>
        <p:nvSpPr>
          <p:cNvPr id="4" name="Slide Number Placeholder 3"/>
          <p:cNvSpPr>
            <a:spLocks noGrp="1"/>
          </p:cNvSpPr>
          <p:nvPr>
            <p:ph type="sldNum" sz="quarter" idx="5"/>
          </p:nvPr>
        </p:nvSpPr>
        <p:spPr/>
        <p:txBody>
          <a:bodyPr/>
          <a:lstStyle/>
          <a:p>
            <a:fld id="{8505F625-E1EB-AB48-82F6-E19C9DA6D87C}" type="slidenum">
              <a:rPr lang="en-US" smtClean="0"/>
              <a:t>34</a:t>
            </a:fld>
            <a:endParaRPr lang="en-US"/>
          </a:p>
        </p:txBody>
      </p:sp>
    </p:spTree>
    <p:extLst>
      <p:ext uri="{BB962C8B-B14F-4D97-AF65-F5344CB8AC3E}">
        <p14:creationId xmlns:p14="http://schemas.microsoft.com/office/powerpoint/2010/main" val="3287477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36</a:t>
            </a:fld>
            <a:endParaRPr lang="en-US"/>
          </a:p>
        </p:txBody>
      </p:sp>
    </p:spTree>
    <p:extLst>
      <p:ext uri="{BB962C8B-B14F-4D97-AF65-F5344CB8AC3E}">
        <p14:creationId xmlns:p14="http://schemas.microsoft.com/office/powerpoint/2010/main" val="2514561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on--another example involves polyploidy and the work of Blaine..  Polyploids following formation in theory may exhibit…</a:t>
            </a:r>
          </a:p>
        </p:txBody>
      </p:sp>
      <p:sp>
        <p:nvSpPr>
          <p:cNvPr id="4" name="Slide Number Placeholder 3"/>
          <p:cNvSpPr>
            <a:spLocks noGrp="1"/>
          </p:cNvSpPr>
          <p:nvPr>
            <p:ph type="sldNum" sz="quarter" idx="5"/>
          </p:nvPr>
        </p:nvSpPr>
        <p:spPr/>
        <p:txBody>
          <a:bodyPr/>
          <a:lstStyle/>
          <a:p>
            <a:fld id="{8505F625-E1EB-AB48-82F6-E19C9DA6D87C}" type="slidenum">
              <a:rPr lang="en-US" smtClean="0"/>
              <a:t>37</a:t>
            </a:fld>
            <a:endParaRPr lang="en-US"/>
          </a:p>
        </p:txBody>
      </p:sp>
    </p:spTree>
    <p:extLst>
      <p:ext uri="{BB962C8B-B14F-4D97-AF65-F5344CB8AC3E}">
        <p14:creationId xmlns:p14="http://schemas.microsoft.com/office/powerpoint/2010/main" val="188784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investigated this--The plants examined</a:t>
            </a:r>
          </a:p>
        </p:txBody>
      </p:sp>
      <p:sp>
        <p:nvSpPr>
          <p:cNvPr id="4" name="Slide Number Placeholder 3"/>
          <p:cNvSpPr>
            <a:spLocks noGrp="1"/>
          </p:cNvSpPr>
          <p:nvPr>
            <p:ph type="sldNum" sz="quarter" idx="5"/>
          </p:nvPr>
        </p:nvSpPr>
        <p:spPr/>
        <p:txBody>
          <a:bodyPr/>
          <a:lstStyle/>
          <a:p>
            <a:fld id="{8505F625-E1EB-AB48-82F6-E19C9DA6D87C}" type="slidenum">
              <a:rPr lang="en-US" smtClean="0"/>
              <a:t>38</a:t>
            </a:fld>
            <a:endParaRPr lang="en-US"/>
          </a:p>
        </p:txBody>
      </p:sp>
    </p:spTree>
    <p:extLst>
      <p:ext uri="{BB962C8B-B14F-4D97-AF65-F5344CB8AC3E}">
        <p14:creationId xmlns:p14="http://schemas.microsoft.com/office/powerpoint/2010/main" val="2177558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niche intermediacy—parents on either side—allopolyploid in the middle</a:t>
            </a:r>
          </a:p>
        </p:txBody>
      </p:sp>
      <p:sp>
        <p:nvSpPr>
          <p:cNvPr id="4" name="Slide Number Placeholder 3"/>
          <p:cNvSpPr>
            <a:spLocks noGrp="1"/>
          </p:cNvSpPr>
          <p:nvPr>
            <p:ph type="sldNum" sz="quarter" idx="5"/>
          </p:nvPr>
        </p:nvSpPr>
        <p:spPr/>
        <p:txBody>
          <a:bodyPr/>
          <a:lstStyle/>
          <a:p>
            <a:fld id="{8505F625-E1EB-AB48-82F6-E19C9DA6D87C}" type="slidenum">
              <a:rPr lang="en-US" smtClean="0"/>
              <a:t>39</a:t>
            </a:fld>
            <a:endParaRPr lang="en-US"/>
          </a:p>
        </p:txBody>
      </p:sp>
    </p:spTree>
    <p:extLst>
      <p:ext uri="{BB962C8B-B14F-4D97-AF65-F5344CB8AC3E}">
        <p14:creationId xmlns:p14="http://schemas.microsoft.com/office/powerpoint/2010/main" val="1095776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summary—most showed intermediacy, but not all…more work is needed</a:t>
            </a:r>
          </a:p>
        </p:txBody>
      </p:sp>
      <p:sp>
        <p:nvSpPr>
          <p:cNvPr id="4" name="Slide Number Placeholder 3"/>
          <p:cNvSpPr>
            <a:spLocks noGrp="1"/>
          </p:cNvSpPr>
          <p:nvPr>
            <p:ph type="sldNum" sz="quarter" idx="5"/>
          </p:nvPr>
        </p:nvSpPr>
        <p:spPr/>
        <p:txBody>
          <a:bodyPr/>
          <a:lstStyle/>
          <a:p>
            <a:fld id="{8505F625-E1EB-AB48-82F6-E19C9DA6D87C}" type="slidenum">
              <a:rPr lang="en-US" smtClean="0"/>
              <a:t>40</a:t>
            </a:fld>
            <a:endParaRPr lang="en-US"/>
          </a:p>
        </p:txBody>
      </p:sp>
    </p:spTree>
    <p:extLst>
      <p:ext uri="{BB962C8B-B14F-4D97-AF65-F5344CB8AC3E}">
        <p14:creationId xmlns:p14="http://schemas.microsoft.com/office/powerpoint/2010/main" val="13859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these approaches have been applied to </a:t>
            </a:r>
            <a:r>
              <a:rPr lang="en-US" dirty="0" err="1"/>
              <a:t>autopolyploids</a:t>
            </a:r>
            <a:r>
              <a:rPr lang="en-US" dirty="0"/>
              <a:t> and their diploid parents.  Shelly whom you have heard from today did this as an undergrad!</a:t>
            </a:r>
          </a:p>
        </p:txBody>
      </p:sp>
      <p:sp>
        <p:nvSpPr>
          <p:cNvPr id="4" name="Slide Number Placeholder 3"/>
          <p:cNvSpPr>
            <a:spLocks noGrp="1"/>
          </p:cNvSpPr>
          <p:nvPr>
            <p:ph type="sldNum" sz="quarter" idx="5"/>
          </p:nvPr>
        </p:nvSpPr>
        <p:spPr/>
        <p:txBody>
          <a:bodyPr/>
          <a:lstStyle/>
          <a:p>
            <a:fld id="{8505F625-E1EB-AB48-82F6-E19C9DA6D87C}" type="slidenum">
              <a:rPr lang="en-US" smtClean="0"/>
              <a:t>41</a:t>
            </a:fld>
            <a:endParaRPr lang="en-US"/>
          </a:p>
        </p:txBody>
      </p:sp>
    </p:spTree>
    <p:extLst>
      <p:ext uri="{BB962C8B-B14F-4D97-AF65-F5344CB8AC3E}">
        <p14:creationId xmlns:p14="http://schemas.microsoft.com/office/powerpoint/2010/main" val="197238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42</a:t>
            </a:fld>
            <a:endParaRPr lang="en-US"/>
          </a:p>
        </p:txBody>
      </p:sp>
    </p:spTree>
    <p:extLst>
      <p:ext uri="{BB962C8B-B14F-4D97-AF65-F5344CB8AC3E}">
        <p14:creationId xmlns:p14="http://schemas.microsoft.com/office/powerpoint/2010/main" val="3729527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Lastly here is another undergrad in the lab who has been using niche models to project future distribution of a number of invasives— several different future years are shown here. Anson is here next to his poster on the work.  This paper was just accepted for publication </a:t>
            </a:r>
          </a:p>
        </p:txBody>
      </p:sp>
      <p:sp>
        <p:nvSpPr>
          <p:cNvPr id="4" name="Slide Number Placeholder 3"/>
          <p:cNvSpPr>
            <a:spLocks noGrp="1"/>
          </p:cNvSpPr>
          <p:nvPr>
            <p:ph type="sldNum" sz="quarter" idx="5"/>
          </p:nvPr>
        </p:nvSpPr>
        <p:spPr/>
        <p:txBody>
          <a:bodyPr/>
          <a:lstStyle/>
          <a:p>
            <a:fld id="{8505F625-E1EB-AB48-82F6-E19C9DA6D87C}" type="slidenum">
              <a:rPr lang="en-US" smtClean="0"/>
              <a:t>43</a:t>
            </a:fld>
            <a:endParaRPr lang="en-US"/>
          </a:p>
        </p:txBody>
      </p:sp>
    </p:spTree>
    <p:extLst>
      <p:ext uri="{BB962C8B-B14F-4D97-AF65-F5344CB8AC3E}">
        <p14:creationId xmlns:p14="http://schemas.microsoft.com/office/powerpoint/2010/main" val="90066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7</a:t>
            </a:fld>
            <a:endParaRPr lang="en-US"/>
          </a:p>
        </p:txBody>
      </p:sp>
    </p:spTree>
    <p:extLst>
      <p:ext uri="{BB962C8B-B14F-4D97-AF65-F5344CB8AC3E}">
        <p14:creationId xmlns:p14="http://schemas.microsoft.com/office/powerpoint/2010/main" val="327297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studying vascular plant diversity in Florida combining herbarium records, niche models together with a phylogeny we constructed for these vascular plants. Kudos to…</a:t>
            </a:r>
          </a:p>
        </p:txBody>
      </p:sp>
      <p:sp>
        <p:nvSpPr>
          <p:cNvPr id="4" name="Slide Number Placeholder 3"/>
          <p:cNvSpPr>
            <a:spLocks noGrp="1"/>
          </p:cNvSpPr>
          <p:nvPr>
            <p:ph type="sldNum" sz="quarter" idx="5"/>
          </p:nvPr>
        </p:nvSpPr>
        <p:spPr/>
        <p:txBody>
          <a:bodyPr/>
          <a:lstStyle/>
          <a:p>
            <a:fld id="{8505F625-E1EB-AB48-82F6-E19C9DA6D87C}" type="slidenum">
              <a:rPr lang="en-US" smtClean="0"/>
              <a:t>8</a:t>
            </a:fld>
            <a:endParaRPr lang="en-US"/>
          </a:p>
        </p:txBody>
      </p:sp>
    </p:spTree>
    <p:extLst>
      <p:ext uri="{BB962C8B-B14F-4D97-AF65-F5344CB8AC3E}">
        <p14:creationId xmlns:p14="http://schemas.microsoft.com/office/powerpoint/2010/main" val="3379656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has a large diverse vascular flora that reflects a number of ecoregions due to differences in GEOLOGY,</a:t>
            </a:r>
            <a:r>
              <a:rPr lang="en-US" baseline="0" dirty="0"/>
              <a:t> PHYSIOGRAPHY, VEGETATION, CLIMATE, SOILS, LAND USE, WILDLIFE, HYDROLOGY</a:t>
            </a:r>
            <a:endParaRPr lang="en-US" dirty="0"/>
          </a:p>
        </p:txBody>
      </p:sp>
      <p:sp>
        <p:nvSpPr>
          <p:cNvPr id="4" name="Slide Number Placeholder 3"/>
          <p:cNvSpPr>
            <a:spLocks noGrp="1"/>
          </p:cNvSpPr>
          <p:nvPr>
            <p:ph type="sldNum" sz="quarter" idx="10"/>
          </p:nvPr>
        </p:nvSpPr>
        <p:spPr/>
        <p:txBody>
          <a:bodyPr/>
          <a:lstStyle/>
          <a:p>
            <a:fld id="{A0891C24-B13E-514B-B656-BF66E5910A86}" type="slidenum">
              <a:rPr lang="en-US" smtClean="0"/>
              <a:t>9</a:t>
            </a:fld>
            <a:endParaRPr lang="en-US"/>
          </a:p>
        </p:txBody>
      </p:sp>
    </p:spTree>
    <p:extLst>
      <p:ext uri="{BB962C8B-B14F-4D97-AF65-F5344CB8AC3E}">
        <p14:creationId xmlns:p14="http://schemas.microsoft.com/office/powerpoint/2010/main" val="24334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used specimen</a:t>
            </a:r>
            <a:r>
              <a:rPr lang="en-US" baseline="0" dirty="0"/>
              <a:t> data from the herbaria of UF, FSU, and U of S Florida (&gt;500,000 specimens) to map the distribution of &gt;2700 species. We then used software for ecological niche modeling of each species based on environmental features, such as temperature, precipitation, soil type, etc.  Much of this work was led by a former postdoc….</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193235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As you know, the label data on these specimens is critical information---this allows us </a:t>
            </a:r>
            <a:r>
              <a:rPr lang="en-US" baseline="0" dirty="0"/>
              <a:t>to map locations of the plants of </a:t>
            </a:r>
            <a:r>
              <a:rPr lang="en-US" baseline="0" dirty="0" err="1"/>
              <a:t>florida</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222960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model present </a:t>
            </a:r>
            <a:r>
              <a:rPr lang="en-US" dirty="0" err="1"/>
              <a:t>distributioins</a:t>
            </a:r>
            <a:r>
              <a:rPr lang="en-US" dirty="0"/>
              <a:t>--We divided </a:t>
            </a:r>
            <a:r>
              <a:rPr lang="en-US" dirty="0" err="1"/>
              <a:t>florida</a:t>
            </a:r>
            <a:r>
              <a:rPr lang="en-US" dirty="0"/>
              <a:t> in to over 8000 pixels (red dot) –we could reconstruct the vascular plant occupancy within each pixel based on niche models—as you have been doing today</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2948859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EC08-90AC-0547-96B3-333BB155A1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704DA5-E917-2C45-A0B9-4A8519BE95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C4D029-7CA6-8043-8E93-D5DF0E57B1BB}"/>
              </a:ext>
            </a:extLst>
          </p:cNvPr>
          <p:cNvSpPr>
            <a:spLocks noGrp="1"/>
          </p:cNvSpPr>
          <p:nvPr>
            <p:ph type="dt" sz="half" idx="10"/>
          </p:nvPr>
        </p:nvSpPr>
        <p:spPr/>
        <p:txBody>
          <a:bodyPr/>
          <a:lstStyle/>
          <a:p>
            <a:fld id="{C68099FA-ACE0-1543-A27A-C5BA23A64218}" type="datetimeFigureOut">
              <a:rPr lang="en-US" smtClean="0"/>
              <a:t>7/18/2023</a:t>
            </a:fld>
            <a:endParaRPr lang="en-US"/>
          </a:p>
        </p:txBody>
      </p:sp>
      <p:sp>
        <p:nvSpPr>
          <p:cNvPr id="5" name="Footer Placeholder 4">
            <a:extLst>
              <a:ext uri="{FF2B5EF4-FFF2-40B4-BE49-F238E27FC236}">
                <a16:creationId xmlns:a16="http://schemas.microsoft.com/office/drawing/2014/main" id="{748648CA-A373-4F49-BA93-0BB4CC68F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1411D-3A45-4541-A0A4-7435F07EBB64}"/>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310889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43C2-EDF4-8B4B-AD40-F3AEBC8A49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105017-DC84-E847-A950-EC05E7122A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98937-BEAF-C84B-AA62-A1E48245DFE8}"/>
              </a:ext>
            </a:extLst>
          </p:cNvPr>
          <p:cNvSpPr>
            <a:spLocks noGrp="1"/>
          </p:cNvSpPr>
          <p:nvPr>
            <p:ph type="dt" sz="half" idx="10"/>
          </p:nvPr>
        </p:nvSpPr>
        <p:spPr/>
        <p:txBody>
          <a:bodyPr/>
          <a:lstStyle/>
          <a:p>
            <a:fld id="{C68099FA-ACE0-1543-A27A-C5BA23A64218}" type="datetimeFigureOut">
              <a:rPr lang="en-US" smtClean="0"/>
              <a:t>7/18/2023</a:t>
            </a:fld>
            <a:endParaRPr lang="en-US"/>
          </a:p>
        </p:txBody>
      </p:sp>
      <p:sp>
        <p:nvSpPr>
          <p:cNvPr id="5" name="Footer Placeholder 4">
            <a:extLst>
              <a:ext uri="{FF2B5EF4-FFF2-40B4-BE49-F238E27FC236}">
                <a16:creationId xmlns:a16="http://schemas.microsoft.com/office/drawing/2014/main" id="{78E3AC3D-15BA-ED4A-B72D-A60718F9F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A8591-8CB2-5D44-B139-819D8BD89A82}"/>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26872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81D7CA-D99C-2940-A6BC-810238C121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C3DF88-D9FE-D14F-B9E8-F22BBD27CA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47816-64CD-174E-AD24-154555C1EC75}"/>
              </a:ext>
            </a:extLst>
          </p:cNvPr>
          <p:cNvSpPr>
            <a:spLocks noGrp="1"/>
          </p:cNvSpPr>
          <p:nvPr>
            <p:ph type="dt" sz="half" idx="10"/>
          </p:nvPr>
        </p:nvSpPr>
        <p:spPr/>
        <p:txBody>
          <a:bodyPr/>
          <a:lstStyle/>
          <a:p>
            <a:fld id="{C68099FA-ACE0-1543-A27A-C5BA23A64218}" type="datetimeFigureOut">
              <a:rPr lang="en-US" smtClean="0"/>
              <a:t>7/18/2023</a:t>
            </a:fld>
            <a:endParaRPr lang="en-US"/>
          </a:p>
        </p:txBody>
      </p:sp>
      <p:sp>
        <p:nvSpPr>
          <p:cNvPr id="5" name="Footer Placeholder 4">
            <a:extLst>
              <a:ext uri="{FF2B5EF4-FFF2-40B4-BE49-F238E27FC236}">
                <a16:creationId xmlns:a16="http://schemas.microsoft.com/office/drawing/2014/main" id="{8DCE5EE5-8D1F-AB4B-BFDF-FFEC0317F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F4284-1955-B046-A3FC-6454B3F9CB05}"/>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723732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494484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80C2-FE27-5344-B75E-DB4695EE8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00039-7693-EA49-A278-EF325669B9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66F4A-E3CC-6240-8E1C-74FFF971DA21}"/>
              </a:ext>
            </a:extLst>
          </p:cNvPr>
          <p:cNvSpPr>
            <a:spLocks noGrp="1"/>
          </p:cNvSpPr>
          <p:nvPr>
            <p:ph type="dt" sz="half" idx="10"/>
          </p:nvPr>
        </p:nvSpPr>
        <p:spPr/>
        <p:txBody>
          <a:bodyPr/>
          <a:lstStyle/>
          <a:p>
            <a:fld id="{C68099FA-ACE0-1543-A27A-C5BA23A64218}" type="datetimeFigureOut">
              <a:rPr lang="en-US" smtClean="0"/>
              <a:t>7/18/2023</a:t>
            </a:fld>
            <a:endParaRPr lang="en-US"/>
          </a:p>
        </p:txBody>
      </p:sp>
      <p:sp>
        <p:nvSpPr>
          <p:cNvPr id="5" name="Footer Placeholder 4">
            <a:extLst>
              <a:ext uri="{FF2B5EF4-FFF2-40B4-BE49-F238E27FC236}">
                <a16:creationId xmlns:a16="http://schemas.microsoft.com/office/drawing/2014/main" id="{3E2A5C63-1DAF-F147-95FA-E4B49A39F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2685C1-3BC6-EB4F-9A05-9A9C8336659D}"/>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207079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168E-374D-844C-8787-F4C7954647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678E0E-C6D2-544C-82F7-1F725E5DE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234544-0C58-3143-B1A2-37F2B0934D21}"/>
              </a:ext>
            </a:extLst>
          </p:cNvPr>
          <p:cNvSpPr>
            <a:spLocks noGrp="1"/>
          </p:cNvSpPr>
          <p:nvPr>
            <p:ph type="dt" sz="half" idx="10"/>
          </p:nvPr>
        </p:nvSpPr>
        <p:spPr/>
        <p:txBody>
          <a:bodyPr/>
          <a:lstStyle/>
          <a:p>
            <a:fld id="{C68099FA-ACE0-1543-A27A-C5BA23A64218}" type="datetimeFigureOut">
              <a:rPr lang="en-US" smtClean="0"/>
              <a:t>7/18/2023</a:t>
            </a:fld>
            <a:endParaRPr lang="en-US"/>
          </a:p>
        </p:txBody>
      </p:sp>
      <p:sp>
        <p:nvSpPr>
          <p:cNvPr id="5" name="Footer Placeholder 4">
            <a:extLst>
              <a:ext uri="{FF2B5EF4-FFF2-40B4-BE49-F238E27FC236}">
                <a16:creationId xmlns:a16="http://schemas.microsoft.com/office/drawing/2014/main" id="{A1FECBB8-6E9E-C149-B388-AB4C100F2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EB5E1-665D-B74D-8CCD-E055547EE843}"/>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26314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C362-FE42-C340-BD7D-5EB82C9947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03C62-6F9B-E849-B5F0-6F0CB07E13B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8FC8B5-77AB-444D-8D22-B0AA0A11FD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D9BD8F-F582-0245-B03F-DCF3062F9F6D}"/>
              </a:ext>
            </a:extLst>
          </p:cNvPr>
          <p:cNvSpPr>
            <a:spLocks noGrp="1"/>
          </p:cNvSpPr>
          <p:nvPr>
            <p:ph type="dt" sz="half" idx="10"/>
          </p:nvPr>
        </p:nvSpPr>
        <p:spPr/>
        <p:txBody>
          <a:bodyPr/>
          <a:lstStyle/>
          <a:p>
            <a:fld id="{C68099FA-ACE0-1543-A27A-C5BA23A64218}" type="datetimeFigureOut">
              <a:rPr lang="en-US" smtClean="0"/>
              <a:t>7/18/2023</a:t>
            </a:fld>
            <a:endParaRPr lang="en-US"/>
          </a:p>
        </p:txBody>
      </p:sp>
      <p:sp>
        <p:nvSpPr>
          <p:cNvPr id="6" name="Footer Placeholder 5">
            <a:extLst>
              <a:ext uri="{FF2B5EF4-FFF2-40B4-BE49-F238E27FC236}">
                <a16:creationId xmlns:a16="http://schemas.microsoft.com/office/drawing/2014/main" id="{148F4DE7-A78C-8846-9DD1-F73B805A8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6A1D9-214A-F140-9E19-FD0EF565F9CD}"/>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061564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F37C-19C5-2447-A84A-88278BDBD6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274439-9640-3940-96D7-63661C703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55304E-8459-4246-AA64-FDC5CAA812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ED95AD-A0DB-B14D-9146-052F672AC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32BBF3-23A4-724E-953F-A3E995FDDE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9D22B8-D69C-F84C-A41F-F561A7217536}"/>
              </a:ext>
            </a:extLst>
          </p:cNvPr>
          <p:cNvSpPr>
            <a:spLocks noGrp="1"/>
          </p:cNvSpPr>
          <p:nvPr>
            <p:ph type="dt" sz="half" idx="10"/>
          </p:nvPr>
        </p:nvSpPr>
        <p:spPr/>
        <p:txBody>
          <a:bodyPr/>
          <a:lstStyle/>
          <a:p>
            <a:fld id="{C68099FA-ACE0-1543-A27A-C5BA23A64218}" type="datetimeFigureOut">
              <a:rPr lang="en-US" smtClean="0"/>
              <a:t>7/18/2023</a:t>
            </a:fld>
            <a:endParaRPr lang="en-US"/>
          </a:p>
        </p:txBody>
      </p:sp>
      <p:sp>
        <p:nvSpPr>
          <p:cNvPr id="8" name="Footer Placeholder 7">
            <a:extLst>
              <a:ext uri="{FF2B5EF4-FFF2-40B4-BE49-F238E27FC236}">
                <a16:creationId xmlns:a16="http://schemas.microsoft.com/office/drawing/2014/main" id="{A1F6B57A-AAA6-0342-B6AA-E416086B37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6B6696-2B65-0744-AA39-8A232220F696}"/>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942773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45E6-86DD-F440-AF43-FA38E267E5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A0AC0F-4D65-2440-9F19-2B4603CC78C0}"/>
              </a:ext>
            </a:extLst>
          </p:cNvPr>
          <p:cNvSpPr>
            <a:spLocks noGrp="1"/>
          </p:cNvSpPr>
          <p:nvPr>
            <p:ph type="dt" sz="half" idx="10"/>
          </p:nvPr>
        </p:nvSpPr>
        <p:spPr/>
        <p:txBody>
          <a:bodyPr/>
          <a:lstStyle/>
          <a:p>
            <a:fld id="{C68099FA-ACE0-1543-A27A-C5BA23A64218}" type="datetimeFigureOut">
              <a:rPr lang="en-US" smtClean="0"/>
              <a:t>7/18/2023</a:t>
            </a:fld>
            <a:endParaRPr lang="en-US"/>
          </a:p>
        </p:txBody>
      </p:sp>
      <p:sp>
        <p:nvSpPr>
          <p:cNvPr id="4" name="Footer Placeholder 3">
            <a:extLst>
              <a:ext uri="{FF2B5EF4-FFF2-40B4-BE49-F238E27FC236}">
                <a16:creationId xmlns:a16="http://schemas.microsoft.com/office/drawing/2014/main" id="{925D64EA-2B1B-464F-80C6-E90E1DA3EC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4DAB26-F55A-D143-B80D-87A5AFE7537C}"/>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727141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D2E5AE-9A09-3549-9CDD-603CADE53C8F}"/>
              </a:ext>
            </a:extLst>
          </p:cNvPr>
          <p:cNvSpPr>
            <a:spLocks noGrp="1"/>
          </p:cNvSpPr>
          <p:nvPr>
            <p:ph type="dt" sz="half" idx="10"/>
          </p:nvPr>
        </p:nvSpPr>
        <p:spPr/>
        <p:txBody>
          <a:bodyPr/>
          <a:lstStyle/>
          <a:p>
            <a:fld id="{C68099FA-ACE0-1543-A27A-C5BA23A64218}" type="datetimeFigureOut">
              <a:rPr lang="en-US" smtClean="0"/>
              <a:t>7/18/2023</a:t>
            </a:fld>
            <a:endParaRPr lang="en-US"/>
          </a:p>
        </p:txBody>
      </p:sp>
      <p:sp>
        <p:nvSpPr>
          <p:cNvPr id="3" name="Footer Placeholder 2">
            <a:extLst>
              <a:ext uri="{FF2B5EF4-FFF2-40B4-BE49-F238E27FC236}">
                <a16:creationId xmlns:a16="http://schemas.microsoft.com/office/drawing/2014/main" id="{B34304F5-2F86-1946-957B-AF785A126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FB5920-C377-AF49-8C6E-F28944F089AA}"/>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94303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3D21-A25B-C24E-852B-7231017E65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D3029E-BA05-F647-9558-F11D74757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8B727-D685-3F4B-8D3E-1063B921B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E9C416-55BE-454D-90D0-D36879C56A2C}"/>
              </a:ext>
            </a:extLst>
          </p:cNvPr>
          <p:cNvSpPr>
            <a:spLocks noGrp="1"/>
          </p:cNvSpPr>
          <p:nvPr>
            <p:ph type="dt" sz="half" idx="10"/>
          </p:nvPr>
        </p:nvSpPr>
        <p:spPr/>
        <p:txBody>
          <a:bodyPr/>
          <a:lstStyle/>
          <a:p>
            <a:fld id="{C68099FA-ACE0-1543-A27A-C5BA23A64218}" type="datetimeFigureOut">
              <a:rPr lang="en-US" smtClean="0"/>
              <a:t>7/18/2023</a:t>
            </a:fld>
            <a:endParaRPr lang="en-US"/>
          </a:p>
        </p:txBody>
      </p:sp>
      <p:sp>
        <p:nvSpPr>
          <p:cNvPr id="6" name="Footer Placeholder 5">
            <a:extLst>
              <a:ext uri="{FF2B5EF4-FFF2-40B4-BE49-F238E27FC236}">
                <a16:creationId xmlns:a16="http://schemas.microsoft.com/office/drawing/2014/main" id="{C7745F40-B2E8-034B-903A-67775C23D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77EB0-89F5-094F-9A30-819E9BD87851}"/>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895775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933A-46D2-3E47-9E06-4CAE67271A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EB287C-3A7B-AB4E-97BD-B08E02C000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A5527B-4F7A-834B-B328-AE716FDB2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2C8CD1-189C-C048-8A9A-51F857184B97}"/>
              </a:ext>
            </a:extLst>
          </p:cNvPr>
          <p:cNvSpPr>
            <a:spLocks noGrp="1"/>
          </p:cNvSpPr>
          <p:nvPr>
            <p:ph type="dt" sz="half" idx="10"/>
          </p:nvPr>
        </p:nvSpPr>
        <p:spPr/>
        <p:txBody>
          <a:bodyPr/>
          <a:lstStyle/>
          <a:p>
            <a:fld id="{C68099FA-ACE0-1543-A27A-C5BA23A64218}" type="datetimeFigureOut">
              <a:rPr lang="en-US" smtClean="0"/>
              <a:t>7/18/2023</a:t>
            </a:fld>
            <a:endParaRPr lang="en-US"/>
          </a:p>
        </p:txBody>
      </p:sp>
      <p:sp>
        <p:nvSpPr>
          <p:cNvPr id="6" name="Footer Placeholder 5">
            <a:extLst>
              <a:ext uri="{FF2B5EF4-FFF2-40B4-BE49-F238E27FC236}">
                <a16:creationId xmlns:a16="http://schemas.microsoft.com/office/drawing/2014/main" id="{50D16F2C-0688-AE45-B9A8-255B39BF71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262A4-5DE3-3F4C-A7C6-B9DCF607AEF5}"/>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426379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AD75AB-E747-B542-A333-8E3E9E19E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A92418-9B17-D844-A654-D5D978EAF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E2B08-ED48-0A43-B113-CDE3B8F2FF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099FA-ACE0-1543-A27A-C5BA23A64218}" type="datetimeFigureOut">
              <a:rPr lang="en-US" smtClean="0"/>
              <a:t>7/18/2023</a:t>
            </a:fld>
            <a:endParaRPr lang="en-US"/>
          </a:p>
        </p:txBody>
      </p:sp>
      <p:sp>
        <p:nvSpPr>
          <p:cNvPr id="5" name="Footer Placeholder 4">
            <a:extLst>
              <a:ext uri="{FF2B5EF4-FFF2-40B4-BE49-F238E27FC236}">
                <a16:creationId xmlns:a16="http://schemas.microsoft.com/office/drawing/2014/main" id="{6958D340-083E-8D44-AB4D-C9695F30F8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FBE3C2-0A59-9A41-976C-108A233EC8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67749D-9842-8A47-9DC5-D62C64C0DFCE}" type="slidenum">
              <a:rPr lang="en-US" smtClean="0"/>
              <a:t>‹#›</a:t>
            </a:fld>
            <a:endParaRPr lang="en-US"/>
          </a:p>
        </p:txBody>
      </p:sp>
    </p:spTree>
    <p:extLst>
      <p:ext uri="{BB962C8B-B14F-4D97-AF65-F5344CB8AC3E}">
        <p14:creationId xmlns:p14="http://schemas.microsoft.com/office/powerpoint/2010/main" val="334628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tiff"/><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6.emf"/><Relationship Id="rId7" Type="http://schemas.openxmlformats.org/officeDocument/2006/relationships/image" Target="../media/image39.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jpg"/><Relationship Id="rId4" Type="http://schemas.openxmlformats.org/officeDocument/2006/relationships/image" Target="../media/image12.jpeg"/><Relationship Id="rId9" Type="http://schemas.openxmlformats.org/officeDocument/2006/relationships/image" Target="../media/image41.tiff"/></Relationships>
</file>

<file path=ppt/slides/_rels/slide18.xml.rels><?xml version="1.0" encoding="UTF-8" standalone="yes"?>
<Relationships xmlns="http://schemas.openxmlformats.org/package/2006/relationships"><Relationship Id="rId8" Type="http://schemas.openxmlformats.org/officeDocument/2006/relationships/image" Target="../media/image40.tiff"/><Relationship Id="rId13" Type="http://schemas.openxmlformats.org/officeDocument/2006/relationships/image" Target="../media/image45.jpg"/><Relationship Id="rId3" Type="http://schemas.openxmlformats.org/officeDocument/2006/relationships/image" Target="../media/image12.jpeg"/><Relationship Id="rId7" Type="http://schemas.openxmlformats.org/officeDocument/2006/relationships/image" Target="../media/image39.tiff"/><Relationship Id="rId12" Type="http://schemas.openxmlformats.org/officeDocument/2006/relationships/image" Target="../media/image4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tiff"/><Relationship Id="rId11" Type="http://schemas.openxmlformats.org/officeDocument/2006/relationships/image" Target="../media/image43.tiff"/><Relationship Id="rId5" Type="http://schemas.openxmlformats.org/officeDocument/2006/relationships/image" Target="../media/image36.emf"/><Relationship Id="rId10" Type="http://schemas.openxmlformats.org/officeDocument/2006/relationships/image" Target="../media/image37.jpg"/><Relationship Id="rId4" Type="http://schemas.openxmlformats.org/officeDocument/2006/relationships/image" Target="../media/image42.jpg"/><Relationship Id="rId9" Type="http://schemas.openxmlformats.org/officeDocument/2006/relationships/image" Target="../media/image41.tiff"/><Relationship Id="rId14" Type="http://schemas.openxmlformats.org/officeDocument/2006/relationships/image" Target="../media/image46.jpg"/></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2.jp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36.emf"/><Relationship Id="rId7"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2.jpg"/><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52.jpg"/><Relationship Id="rId4" Type="http://schemas.openxmlformats.org/officeDocument/2006/relationships/image" Target="../media/image51.jp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jpeg"/><Relationship Id="rId7" Type="http://schemas.openxmlformats.org/officeDocument/2006/relationships/image" Target="../media/image70.emf"/><Relationship Id="rId12"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9.emf"/><Relationship Id="rId11" Type="http://schemas.openxmlformats.org/officeDocument/2006/relationships/image" Target="../media/image74.png"/><Relationship Id="rId5" Type="http://schemas.openxmlformats.org/officeDocument/2006/relationships/image" Target="../media/image68.emf"/><Relationship Id="rId10" Type="http://schemas.openxmlformats.org/officeDocument/2006/relationships/image" Target="../media/image73.png"/><Relationship Id="rId4" Type="http://schemas.openxmlformats.org/officeDocument/2006/relationships/image" Target="../media/image67.emf"/><Relationship Id="rId9"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9.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74.png"/><Relationship Id="rId17" Type="http://schemas.openxmlformats.org/officeDocument/2006/relationships/image" Target="../media/image93.png"/><Relationship Id="rId2" Type="http://schemas.openxmlformats.org/officeDocument/2006/relationships/notesSlide" Target="../notesSlides/notesSlide34.xml"/><Relationship Id="rId16"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image" Target="../media/image84.jpeg"/><Relationship Id="rId11" Type="http://schemas.openxmlformats.org/officeDocument/2006/relationships/image" Target="../media/image88.png"/><Relationship Id="rId5" Type="http://schemas.openxmlformats.org/officeDocument/2006/relationships/image" Target="../media/image83.jpeg"/><Relationship Id="rId15" Type="http://schemas.openxmlformats.org/officeDocument/2006/relationships/image" Target="../media/image91.png"/><Relationship Id="rId10" Type="http://schemas.openxmlformats.org/officeDocument/2006/relationships/image" Target="../media/image75.png"/><Relationship Id="rId4" Type="http://schemas.openxmlformats.org/officeDocument/2006/relationships/image" Target="../media/image82.jpeg"/><Relationship Id="rId9" Type="http://schemas.openxmlformats.org/officeDocument/2006/relationships/image" Target="../media/image87.png"/><Relationship Id="rId1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95.tiff"/></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18" Type="http://schemas.openxmlformats.org/officeDocument/2006/relationships/image" Target="../media/image80.png"/><Relationship Id="rId3" Type="http://schemas.openxmlformats.org/officeDocument/2006/relationships/image" Target="../media/image81.png"/><Relationship Id="rId7" Type="http://schemas.openxmlformats.org/officeDocument/2006/relationships/image" Target="../media/image86.png"/><Relationship Id="rId12" Type="http://schemas.openxmlformats.org/officeDocument/2006/relationships/image" Target="../media/image89.png"/><Relationship Id="rId17" Type="http://schemas.openxmlformats.org/officeDocument/2006/relationships/image" Target="../media/image83.jpeg"/><Relationship Id="rId2" Type="http://schemas.openxmlformats.org/officeDocument/2006/relationships/notesSlide" Target="../notesSlides/notesSlide36.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74.png"/><Relationship Id="rId5" Type="http://schemas.openxmlformats.org/officeDocument/2006/relationships/image" Target="../media/image84.jpeg"/><Relationship Id="rId15" Type="http://schemas.openxmlformats.org/officeDocument/2006/relationships/image" Target="../media/image92.png"/><Relationship Id="rId10" Type="http://schemas.openxmlformats.org/officeDocument/2006/relationships/image" Target="../media/image88.png"/><Relationship Id="rId4" Type="http://schemas.openxmlformats.org/officeDocument/2006/relationships/image" Target="../media/image82.jpeg"/><Relationship Id="rId9" Type="http://schemas.openxmlformats.org/officeDocument/2006/relationships/image" Target="../media/image75.png"/><Relationship Id="rId1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tiff"/><Relationship Id="rId4" Type="http://schemas.openxmlformats.org/officeDocument/2006/relationships/image" Target="../media/image97.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1.tiff"/></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tiff"/><Relationship Id="rId3" Type="http://schemas.openxmlformats.org/officeDocument/2006/relationships/image" Target="../media/image2.png"/><Relationship Id="rId7" Type="http://schemas.openxmlformats.org/officeDocument/2006/relationships/image" Target="../media/image11.png"/><Relationship Id="rId12"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emf"/><Relationship Id="rId5" Type="http://schemas.openxmlformats.org/officeDocument/2006/relationships/image" Target="../media/image4.tif"/><Relationship Id="rId15" Type="http://schemas.openxmlformats.org/officeDocument/2006/relationships/image" Target="../media/image19.emf"/><Relationship Id="rId10" Type="http://schemas.openxmlformats.org/officeDocument/2006/relationships/image" Target="../media/image14.jpg"/><Relationship Id="rId4" Type="http://schemas.openxmlformats.org/officeDocument/2006/relationships/image" Target="../media/image5.jpg"/><Relationship Id="rId9" Type="http://schemas.openxmlformats.org/officeDocument/2006/relationships/image" Target="../media/image13.jp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6918" y="5650588"/>
            <a:ext cx="3299215" cy="101942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3829089" y="3873172"/>
            <a:ext cx="3947364" cy="1200329"/>
          </a:xfrm>
          <a:prstGeom prst="rect">
            <a:avLst/>
          </a:prstGeom>
          <a:noFill/>
        </p:spPr>
        <p:txBody>
          <a:bodyPr wrap="none" lIns="91440" tIns="45720" rIns="91440" bIns="45720" rtlCol="0" anchor="t">
            <a:spAutoFit/>
          </a:bodyPr>
          <a:lstStyle/>
          <a:p>
            <a:pPr algn="ctr"/>
            <a:r>
              <a:rPr lang="en-US" sz="3600" dirty="0">
                <a:solidFill>
                  <a:srgbClr val="0070C0"/>
                </a:solidFill>
              </a:rPr>
              <a:t>Makenzie Mabry</a:t>
            </a:r>
          </a:p>
          <a:p>
            <a:pPr algn="ctr"/>
            <a:r>
              <a:rPr lang="en-US" sz="3600" dirty="0">
                <a:solidFill>
                  <a:srgbClr val="0070C0"/>
                </a:solidFill>
              </a:rPr>
              <a:t>University of Florida</a:t>
            </a:r>
          </a:p>
        </p:txBody>
      </p:sp>
      <p:sp>
        <p:nvSpPr>
          <p:cNvPr id="9" name="TextBox 8">
            <a:extLst>
              <a:ext uri="{FF2B5EF4-FFF2-40B4-BE49-F238E27FC236}">
                <a16:creationId xmlns:a16="http://schemas.microsoft.com/office/drawing/2014/main" id="{FD897F28-70AB-5248-BE24-9D13D9B444B9}"/>
              </a:ext>
            </a:extLst>
          </p:cNvPr>
          <p:cNvSpPr txBox="1"/>
          <p:nvPr/>
        </p:nvSpPr>
        <p:spPr>
          <a:xfrm>
            <a:off x="6869327" y="5650588"/>
            <a:ext cx="2664063" cy="923330"/>
          </a:xfrm>
          <a:prstGeom prst="rect">
            <a:avLst/>
          </a:prstGeom>
          <a:noFill/>
        </p:spPr>
        <p:txBody>
          <a:bodyPr wrap="none" rtlCol="0">
            <a:spAutoFit/>
          </a:bodyPr>
          <a:lstStyle/>
          <a:p>
            <a:r>
              <a:rPr lang="en-US" sz="5400" dirty="0" err="1">
                <a:solidFill>
                  <a:srgbClr val="009051"/>
                </a:solidFill>
              </a:rPr>
              <a:t>BiotaPhy</a:t>
            </a:r>
            <a:endParaRPr lang="en-US" sz="5400" dirty="0">
              <a:solidFill>
                <a:srgbClr val="009051"/>
              </a:solidFill>
            </a:endParaRPr>
          </a:p>
        </p:txBody>
      </p:sp>
      <p:pic>
        <p:nvPicPr>
          <p:cNvPr id="10" name="Picture 9" descr="head.gif">
            <a:extLst>
              <a:ext uri="{FF2B5EF4-FFF2-40B4-BE49-F238E27FC236}">
                <a16:creationId xmlns:a16="http://schemas.microsoft.com/office/drawing/2014/main" id="{5D498141-9B41-DE4E-A0CC-582A2FDE03F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570" t="7500" r="81158"/>
          <a:stretch/>
        </p:blipFill>
        <p:spPr bwMode="auto">
          <a:xfrm>
            <a:off x="5429886" y="5498461"/>
            <a:ext cx="1185688" cy="1227584"/>
          </a:xfrm>
          <a:prstGeom prst="rect">
            <a:avLst/>
          </a:prstGeom>
          <a:noFill/>
          <a:ln w="9525">
            <a:noFill/>
            <a:miter lim="800000"/>
            <a:headEnd/>
            <a:tailEnd/>
          </a:ln>
        </p:spPr>
      </p:pic>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sp>
        <p:nvSpPr>
          <p:cNvPr id="3" name="Rectangle 2">
            <a:extLst>
              <a:ext uri="{FF2B5EF4-FFF2-40B4-BE49-F238E27FC236}">
                <a16:creationId xmlns:a16="http://schemas.microsoft.com/office/drawing/2014/main" id="{F73B0BEA-3161-D829-A15A-61AD12C4A8EF}"/>
              </a:ext>
            </a:extLst>
          </p:cNvPr>
          <p:cNvSpPr/>
          <p:nvPr/>
        </p:nvSpPr>
        <p:spPr>
          <a:xfrm>
            <a:off x="-4118" y="2350794"/>
            <a:ext cx="12200592" cy="923330"/>
          </a:xfrm>
          <a:prstGeom prst="rect">
            <a:avLst/>
          </a:prstGeom>
        </p:spPr>
        <p:txBody>
          <a:bodyPr wrap="square" lIns="91440" tIns="45720" rIns="91440" bIns="45720" anchor="t">
            <a:spAutoFit/>
          </a:bodyPr>
          <a:lstStyle/>
          <a:p>
            <a:pPr algn="ctr"/>
            <a:r>
              <a:rPr lang="en-US" sz="5400" b="1" dirty="0">
                <a:solidFill>
                  <a:srgbClr val="0070C0"/>
                </a:solidFill>
                <a:ea typeface="+mn-lt"/>
                <a:cs typeface="+mn-lt"/>
              </a:rPr>
              <a:t>Applications of Niche</a:t>
            </a:r>
            <a:r>
              <a:rPr lang="en-US" sz="5400" b="1" dirty="0">
                <a:solidFill>
                  <a:srgbClr val="0070C0"/>
                </a:solidFill>
              </a:rPr>
              <a:t> Modeling</a:t>
            </a:r>
            <a:endParaRPr lang="en-US" sz="2000" dirty="0">
              <a:solidFill>
                <a:srgbClr val="000000"/>
              </a:solidFill>
              <a:cs typeface="Calibri"/>
            </a:endParaRPr>
          </a:p>
        </p:txBody>
      </p:sp>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5FF7E7-04FB-7044-87D7-CF615B368CB8}"/>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
        <p:nvSpPr>
          <p:cNvPr id="9" name="TextBox 8">
            <a:extLst>
              <a:ext uri="{FF2B5EF4-FFF2-40B4-BE49-F238E27FC236}">
                <a16:creationId xmlns:a16="http://schemas.microsoft.com/office/drawing/2014/main" id="{E950D4F4-29D2-7046-8FA7-5397BDE07B0D}"/>
              </a:ext>
            </a:extLst>
          </p:cNvPr>
          <p:cNvSpPr txBox="1"/>
          <p:nvPr/>
        </p:nvSpPr>
        <p:spPr>
          <a:xfrm>
            <a:off x="2990194" y="5700712"/>
            <a:ext cx="6211612" cy="923330"/>
          </a:xfrm>
          <a:prstGeom prst="rect">
            <a:avLst/>
          </a:prstGeom>
          <a:noFill/>
        </p:spPr>
        <p:txBody>
          <a:bodyPr wrap="square">
            <a:spAutoFit/>
          </a:bodyPr>
          <a:lstStyle/>
          <a:p>
            <a:pPr marL="457200" marR="0" indent="-457200">
              <a:spcBef>
                <a:spcPts val="0"/>
              </a:spcBef>
              <a:spcAft>
                <a:spcPts val="0"/>
              </a:spcAft>
            </a:pPr>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Allen, J., Folk, R.A., P.S. Soltis, D.E. Soltis, R.P. </a:t>
            </a:r>
            <a:r>
              <a:rPr lang="en-US" sz="1800" dirty="0" err="1">
                <a:solidFill>
                  <a:srgbClr val="000000"/>
                </a:solidFill>
                <a:effectLst/>
                <a:latin typeface="Helvetica" pitchFamily="2" charset="0"/>
                <a:ea typeface="Times New Roman" panose="02020603050405020304" pitchFamily="18" charset="0"/>
                <a:cs typeface="Arial" panose="020B0604020202020204" pitchFamily="34" charset="0"/>
              </a:rPr>
              <a:t>Guralnick</a:t>
            </a:r>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 2019. </a:t>
            </a:r>
            <a:r>
              <a:rPr lang="en-US" sz="1800" dirty="0">
                <a:solidFill>
                  <a:srgbClr val="000000"/>
                </a:solidFill>
                <a:effectLst/>
                <a:latin typeface="Helvetica" pitchFamily="2" charset="0"/>
                <a:ea typeface="Times New Roman" panose="02020603050405020304" pitchFamily="18" charset="0"/>
                <a:cs typeface="Cambria" panose="02040503050406030204" pitchFamily="18" charset="0"/>
              </a:rPr>
              <a:t>Biodiversity synthesis across the green branches of the tree of life. </a:t>
            </a:r>
            <a:r>
              <a:rPr lang="en-US" sz="1800" i="1" dirty="0">
                <a:solidFill>
                  <a:srgbClr val="000000"/>
                </a:solidFill>
                <a:effectLst/>
                <a:latin typeface="Helvetica" pitchFamily="2" charset="0"/>
                <a:ea typeface="Times New Roman" panose="02020603050405020304" pitchFamily="18" charset="0"/>
                <a:cs typeface="Cambria" panose="02040503050406030204" pitchFamily="18" charset="0"/>
              </a:rPr>
              <a:t>Nature Plants</a:t>
            </a:r>
            <a:r>
              <a:rPr lang="en-US" sz="1800" dirty="0">
                <a:solidFill>
                  <a:srgbClr val="000000"/>
                </a:solidFill>
                <a:effectLst/>
                <a:latin typeface="Helvetica" pitchFamily="2" charset="0"/>
                <a:ea typeface="Times New Roman" panose="02020603050405020304" pitchFamily="18" charset="0"/>
                <a:cs typeface="Cambria" panose="02040503050406030204" pitchFamily="18" charset="0"/>
              </a:rPr>
              <a:t> 5:11-13.</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4468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203896-4F01-A83A-D676-DB833FE2C8D0}"/>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rgbClr val="FF0000"/>
                </a:solidFill>
              </a:rPr>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2400300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Florida Plant Diversity in a Changing Climate: Present &amp; Future</a:t>
            </a:r>
          </a:p>
        </p:txBody>
      </p:sp>
      <p:pic>
        <p:nvPicPr>
          <p:cNvPr id="9" name="Picture 8" descr="bioclim5.pdf"/>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61474" y="1410004"/>
            <a:ext cx="4305043" cy="3563478"/>
          </a:xfrm>
          <a:prstGeom prst="rect">
            <a:avLst/>
          </a:prstGeom>
        </p:spPr>
      </p:pic>
      <p:pic>
        <p:nvPicPr>
          <p:cNvPr id="10" name="Picture 3" descr="139652a1-sized.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4191" y="1476757"/>
            <a:ext cx="2426253" cy="3496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Rectangle 13"/>
          <p:cNvSpPr/>
          <p:nvPr/>
        </p:nvSpPr>
        <p:spPr>
          <a:xfrm>
            <a:off x="1233750" y="4973155"/>
            <a:ext cx="9144000" cy="461665"/>
          </a:xfrm>
          <a:prstGeom prst="rect">
            <a:avLst/>
          </a:prstGeom>
        </p:spPr>
        <p:txBody>
          <a:bodyPr wrap="square">
            <a:spAutoFit/>
          </a:bodyPr>
          <a:lstStyle/>
          <a:p>
            <a:pPr marL="393176" lvl="1" algn="ctr">
              <a:buClr>
                <a:srgbClr val="B97C3F"/>
              </a:buClr>
            </a:pPr>
            <a:r>
              <a:rPr lang="en-US" sz="2400" b="1" dirty="0">
                <a:solidFill>
                  <a:srgbClr val="376092"/>
                </a:solidFill>
                <a:latin typeface="Calibri"/>
              </a:rPr>
              <a:t>Julie Allen, Charlotte </a:t>
            </a:r>
            <a:r>
              <a:rPr lang="en-US" sz="2400" b="1" dirty="0" err="1">
                <a:solidFill>
                  <a:srgbClr val="376092"/>
                </a:solidFill>
                <a:latin typeface="Calibri"/>
              </a:rPr>
              <a:t>Germain</a:t>
            </a:r>
            <a:r>
              <a:rPr lang="en-US" sz="2400" b="1" dirty="0">
                <a:solidFill>
                  <a:srgbClr val="376092"/>
                </a:solidFill>
                <a:latin typeface="Calibri"/>
              </a:rPr>
              <a:t>-Aubrey, </a:t>
            </a:r>
          </a:p>
        </p:txBody>
      </p:sp>
      <p:sp>
        <p:nvSpPr>
          <p:cNvPr id="15" name="Rectangle 14"/>
          <p:cNvSpPr/>
          <p:nvPr/>
        </p:nvSpPr>
        <p:spPr>
          <a:xfrm>
            <a:off x="1401480" y="5412406"/>
            <a:ext cx="9144000" cy="707886"/>
          </a:xfrm>
          <a:prstGeom prst="rect">
            <a:avLst/>
          </a:prstGeom>
        </p:spPr>
        <p:txBody>
          <a:bodyPr wrap="square">
            <a:spAutoFit/>
          </a:bodyPr>
          <a:lstStyle/>
          <a:p>
            <a:pPr marL="393176" lvl="1" algn="ctr">
              <a:buClr>
                <a:srgbClr val="B97C3F"/>
              </a:buClr>
            </a:pPr>
            <a:r>
              <a:rPr lang="en-US" sz="2000" dirty="0">
                <a:solidFill>
                  <a:srgbClr val="376092"/>
                </a:solidFill>
              </a:rPr>
              <a:t>K. </a:t>
            </a:r>
            <a:r>
              <a:rPr lang="en-US" sz="2000" dirty="0" err="1">
                <a:solidFill>
                  <a:srgbClr val="376092"/>
                </a:solidFill>
              </a:rPr>
              <a:t>Neubig</a:t>
            </a:r>
            <a:r>
              <a:rPr lang="en-US" sz="2000" dirty="0">
                <a:solidFill>
                  <a:srgbClr val="376092"/>
                </a:solidFill>
              </a:rPr>
              <a:t>, L. </a:t>
            </a:r>
            <a:r>
              <a:rPr lang="en-US" sz="2000" dirty="0" err="1">
                <a:solidFill>
                  <a:srgbClr val="376092"/>
                </a:solidFill>
              </a:rPr>
              <a:t>Majure</a:t>
            </a:r>
            <a:r>
              <a:rPr lang="en-US" sz="2000" dirty="0">
                <a:solidFill>
                  <a:srgbClr val="376092"/>
                </a:solidFill>
              </a:rPr>
              <a:t>, R. Abbott, M. Whitten, N. </a:t>
            </a:r>
            <a:r>
              <a:rPr lang="en-US" sz="2000" dirty="0" err="1">
                <a:solidFill>
                  <a:srgbClr val="376092"/>
                </a:solidFill>
              </a:rPr>
              <a:t>Barve</a:t>
            </a:r>
            <a:r>
              <a:rPr lang="en-US" sz="2000" dirty="0">
                <a:solidFill>
                  <a:srgbClr val="376092"/>
                </a:solidFill>
              </a:rPr>
              <a:t>, H. Owens, </a:t>
            </a:r>
          </a:p>
          <a:p>
            <a:pPr marL="393176" lvl="1" algn="ctr">
              <a:buClr>
                <a:srgbClr val="B97C3F"/>
              </a:buClr>
            </a:pPr>
            <a:r>
              <a:rPr lang="en-US" sz="2000" dirty="0">
                <a:solidFill>
                  <a:srgbClr val="376092"/>
                </a:solidFill>
              </a:rPr>
              <a:t>B. </a:t>
            </a:r>
            <a:r>
              <a:rPr lang="en-US" sz="2000" dirty="0" err="1">
                <a:solidFill>
                  <a:srgbClr val="376092"/>
                </a:solidFill>
              </a:rPr>
              <a:t>Mishler</a:t>
            </a:r>
            <a:r>
              <a:rPr lang="en-US" sz="2000" dirty="0">
                <a:solidFill>
                  <a:srgbClr val="376092"/>
                </a:solidFill>
              </a:rPr>
              <a:t>, S. Laffan, R. </a:t>
            </a:r>
            <a:r>
              <a:rPr lang="en-US" sz="2000" dirty="0" err="1">
                <a:solidFill>
                  <a:srgbClr val="376092"/>
                </a:solidFill>
              </a:rPr>
              <a:t>Guralnick</a:t>
            </a:r>
            <a:r>
              <a:rPr lang="en-US" sz="2000" dirty="0">
                <a:solidFill>
                  <a:srgbClr val="376092"/>
                </a:solidFill>
              </a:rPr>
              <a:t>, D. Soltis, P. Soltis</a:t>
            </a:r>
          </a:p>
        </p:txBody>
      </p:sp>
      <p:sp>
        <p:nvSpPr>
          <p:cNvPr id="3" name="TextBox 2"/>
          <p:cNvSpPr txBox="1"/>
          <p:nvPr/>
        </p:nvSpPr>
        <p:spPr>
          <a:xfrm>
            <a:off x="3261476" y="6187597"/>
            <a:ext cx="6444630" cy="984885"/>
          </a:xfrm>
          <a:prstGeom prst="rect">
            <a:avLst/>
          </a:prstGeom>
          <a:noFill/>
        </p:spPr>
        <p:txBody>
          <a:bodyPr wrap="square" rtlCol="0">
            <a:spAutoFit/>
          </a:bodyPr>
          <a:lstStyle/>
          <a:p>
            <a:pPr algn="ctr"/>
            <a:r>
              <a:rPr lang="en-US" sz="2000" dirty="0"/>
              <a:t>Allen, Germain-Aubrey et al. 2019. </a:t>
            </a:r>
            <a:r>
              <a:rPr lang="en-US" i="1" dirty="0"/>
              <a:t>iScience</a:t>
            </a:r>
            <a:r>
              <a:rPr lang="en-US" dirty="0"/>
              <a:t>11: 57–70 https://</a:t>
            </a:r>
            <a:r>
              <a:rPr lang="en-US" dirty="0" err="1"/>
              <a:t>doi.org</a:t>
            </a:r>
            <a:r>
              <a:rPr lang="en-US" dirty="0"/>
              <a:t>/10.1016/ j.isci.2018.12.002</a:t>
            </a:r>
          </a:p>
          <a:p>
            <a:pPr algn="ctr"/>
            <a:r>
              <a:rPr lang="en-US" sz="2000" dirty="0"/>
              <a:t>.</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3DA775B-4194-DE4F-A99D-2FF3DB6A191F}"/>
              </a:ext>
            </a:extLst>
          </p:cNvPr>
          <p:cNvPicPr>
            <a:picLocks noChangeAspect="1"/>
          </p:cNvPicPr>
          <p:nvPr/>
        </p:nvPicPr>
        <p:blipFill>
          <a:blip r:embed="rId5"/>
          <a:stretch>
            <a:fillRect/>
          </a:stretch>
        </p:blipFill>
        <p:spPr>
          <a:xfrm>
            <a:off x="4083120" y="1275394"/>
            <a:ext cx="3780720" cy="3681033"/>
          </a:xfrm>
          <a:prstGeom prst="rect">
            <a:avLst/>
          </a:prstGeom>
        </p:spPr>
      </p:pic>
      <p:pic>
        <p:nvPicPr>
          <p:cNvPr id="16" name="Picture 15" descr="imgres.jpg">
            <a:extLst>
              <a:ext uri="{FF2B5EF4-FFF2-40B4-BE49-F238E27FC236}">
                <a16:creationId xmlns:a16="http://schemas.microsoft.com/office/drawing/2014/main" id="{FAC82C0F-80D4-6547-882A-E07C235958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108092"/>
            <a:ext cx="1630738" cy="1630738"/>
          </a:xfrm>
          <a:prstGeom prst="rect">
            <a:avLst/>
          </a:prstGeom>
        </p:spPr>
      </p:pic>
      <p:sp>
        <p:nvSpPr>
          <p:cNvPr id="17" name="TextBox 16">
            <a:extLst>
              <a:ext uri="{FF2B5EF4-FFF2-40B4-BE49-F238E27FC236}">
                <a16:creationId xmlns:a16="http://schemas.microsoft.com/office/drawing/2014/main" id="{16126A78-9DDA-6D4F-95F2-1D14AB9C4D87}"/>
              </a:ext>
            </a:extLst>
          </p:cNvPr>
          <p:cNvSpPr txBox="1"/>
          <p:nvPr/>
        </p:nvSpPr>
        <p:spPr>
          <a:xfrm>
            <a:off x="1630738" y="6292721"/>
            <a:ext cx="2323885" cy="461665"/>
          </a:xfrm>
          <a:prstGeom prst="rect">
            <a:avLst/>
          </a:prstGeom>
          <a:noFill/>
        </p:spPr>
        <p:txBody>
          <a:bodyPr wrap="square" rtlCol="0">
            <a:spAutoFit/>
          </a:bodyPr>
          <a:lstStyle/>
          <a:p>
            <a:r>
              <a:rPr lang="en-US" sz="2400" dirty="0"/>
              <a:t>Rob </a:t>
            </a:r>
            <a:r>
              <a:rPr lang="en-US" sz="2400" dirty="0" err="1"/>
              <a:t>Guralnick</a:t>
            </a:r>
            <a:endParaRPr lang="en-US" sz="2400" dirty="0"/>
          </a:p>
        </p:txBody>
      </p:sp>
      <p:sp>
        <p:nvSpPr>
          <p:cNvPr id="18" name="TextBox 17">
            <a:extLst>
              <a:ext uri="{FF2B5EF4-FFF2-40B4-BE49-F238E27FC236}">
                <a16:creationId xmlns:a16="http://schemas.microsoft.com/office/drawing/2014/main" id="{E55D10E1-AFB7-F64E-A258-D4A8D97ABC0E}"/>
              </a:ext>
            </a:extLst>
          </p:cNvPr>
          <p:cNvSpPr txBox="1"/>
          <p:nvPr/>
        </p:nvSpPr>
        <p:spPr>
          <a:xfrm>
            <a:off x="9218184" y="6339262"/>
            <a:ext cx="1443024" cy="461665"/>
          </a:xfrm>
          <a:prstGeom prst="rect">
            <a:avLst/>
          </a:prstGeom>
          <a:noFill/>
        </p:spPr>
        <p:txBody>
          <a:bodyPr wrap="none" rtlCol="0">
            <a:spAutoFit/>
          </a:bodyPr>
          <a:lstStyle/>
          <a:p>
            <a:r>
              <a:rPr lang="en-US" sz="2400" dirty="0"/>
              <a:t>Julie Allen</a:t>
            </a:r>
          </a:p>
        </p:txBody>
      </p:sp>
      <p:pic>
        <p:nvPicPr>
          <p:cNvPr id="19" name="Picture 18">
            <a:extLst>
              <a:ext uri="{FF2B5EF4-FFF2-40B4-BE49-F238E27FC236}">
                <a16:creationId xmlns:a16="http://schemas.microsoft.com/office/drawing/2014/main" id="{544E19DB-AFBE-BE4B-AF6B-A75C7EF4212E}"/>
              </a:ext>
            </a:extLst>
          </p:cNvPr>
          <p:cNvPicPr>
            <a:picLocks noChangeAspect="1"/>
          </p:cNvPicPr>
          <p:nvPr/>
        </p:nvPicPr>
        <p:blipFill rotWithShape="1">
          <a:blip r:embed="rId7">
            <a:extLst>
              <a:ext uri="{28A0092B-C50C-407E-A947-70E740481C1C}">
                <a14:useLocalDpi xmlns:a14="http://schemas.microsoft.com/office/drawing/2010/main" val="0"/>
              </a:ext>
            </a:extLst>
          </a:blip>
          <a:srcRect l="24080" r="4893"/>
          <a:stretch/>
        </p:blipFill>
        <p:spPr>
          <a:xfrm rot="10800000">
            <a:off x="10613505" y="5108092"/>
            <a:ext cx="1544356" cy="1630738"/>
          </a:xfrm>
          <a:prstGeom prst="rect">
            <a:avLst/>
          </a:prstGeom>
        </p:spPr>
      </p:pic>
    </p:spTree>
    <p:extLst>
      <p:ext uri="{BB962C8B-B14F-4D97-AF65-F5344CB8AC3E}">
        <p14:creationId xmlns:p14="http://schemas.microsoft.com/office/powerpoint/2010/main" val="254968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86531" y="-330"/>
            <a:ext cx="8229600" cy="821884"/>
          </a:xfrm>
        </p:spPr>
        <p:txBody>
          <a:bodyPr>
            <a:normAutofit/>
          </a:bodyPr>
          <a:lstStyle/>
          <a:p>
            <a:pPr algn="ctr"/>
            <a:r>
              <a:rPr lang="en-US" sz="4000" dirty="0">
                <a:latin typeface="Calibri" charset="0"/>
                <a:ea typeface="Calibri" charset="0"/>
                <a:cs typeface="Calibri" charset="0"/>
              </a:rPr>
              <a:t>Florida Ecoregions</a:t>
            </a:r>
          </a:p>
        </p:txBody>
      </p:sp>
      <p:pic>
        <p:nvPicPr>
          <p:cNvPr id="7" name="Content Placeholder 6" descr="fl_EPA_LevelIV.pdf"/>
          <p:cNvPicPr>
            <a:picLocks noGrp="1" noChangeAspect="1"/>
          </p:cNvPicPr>
          <p:nvPr>
            <p:ph sz="half" idx="2"/>
          </p:nvPr>
        </p:nvPicPr>
        <p:blipFill>
          <a:blip r:embed="rId3">
            <a:extLst>
              <a:ext uri="{28A0092B-C50C-407E-A947-70E740481C1C}">
                <a14:useLocalDpi xmlns:a14="http://schemas.microsoft.com/office/drawing/2010/main" val="0"/>
              </a:ext>
            </a:extLst>
          </a:blip>
          <a:srcRect l="10479" r="10479"/>
          <a:stretch>
            <a:fillRect/>
          </a:stretch>
        </p:blipFill>
        <p:spPr>
          <a:xfrm>
            <a:off x="5896845" y="734480"/>
            <a:ext cx="5723631" cy="5595491"/>
          </a:xfrm>
        </p:spPr>
      </p:pic>
      <p:pic>
        <p:nvPicPr>
          <p:cNvPr id="4" name="Picture 3" descr="Eco_Level_III_US.pdf"/>
          <p:cNvPicPr>
            <a:picLocks noChangeAspect="1"/>
          </p:cNvPicPr>
          <p:nvPr/>
        </p:nvPicPr>
        <p:blipFill rotWithShape="1">
          <a:blip r:embed="rId4">
            <a:extLst>
              <a:ext uri="{28A0092B-C50C-407E-A947-70E740481C1C}">
                <a14:useLocalDpi xmlns:a14="http://schemas.microsoft.com/office/drawing/2010/main" val="0"/>
              </a:ext>
            </a:extLst>
          </a:blip>
          <a:srcRect l="59755" t="40786" r="16880" b="26633"/>
          <a:stretch/>
        </p:blipFill>
        <p:spPr>
          <a:xfrm>
            <a:off x="272207" y="656085"/>
            <a:ext cx="2592281" cy="2771339"/>
          </a:xfrm>
          <a:prstGeom prst="rect">
            <a:avLst/>
          </a:prstGeom>
        </p:spPr>
      </p:pic>
      <p:sp>
        <p:nvSpPr>
          <p:cNvPr id="3" name="Rectangle 2"/>
          <p:cNvSpPr/>
          <p:nvPr/>
        </p:nvSpPr>
        <p:spPr>
          <a:xfrm>
            <a:off x="5332448" y="3010035"/>
            <a:ext cx="3851568" cy="24136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8" name="Rectangle 7"/>
          <p:cNvSpPr/>
          <p:nvPr/>
        </p:nvSpPr>
        <p:spPr>
          <a:xfrm>
            <a:off x="4871238" y="5243444"/>
            <a:ext cx="2942997" cy="10742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5" name="TextBox 4"/>
          <p:cNvSpPr txBox="1"/>
          <p:nvPr/>
        </p:nvSpPr>
        <p:spPr>
          <a:xfrm>
            <a:off x="5132675" y="3448951"/>
            <a:ext cx="4220501" cy="1279196"/>
          </a:xfrm>
          <a:prstGeom prst="rect">
            <a:avLst/>
          </a:prstGeom>
          <a:noFill/>
        </p:spPr>
        <p:txBody>
          <a:bodyPr wrap="square" rtlCol="0">
            <a:spAutoFit/>
          </a:bodyPr>
          <a:lstStyle/>
          <a:p>
            <a:r>
              <a:rPr lang="en-US" sz="2571" dirty="0"/>
              <a:t>Southeastern Plain</a:t>
            </a:r>
          </a:p>
          <a:p>
            <a:r>
              <a:rPr lang="en-US" sz="2571" dirty="0"/>
              <a:t>Southern Coastal Plain</a:t>
            </a:r>
          </a:p>
          <a:p>
            <a:r>
              <a:rPr lang="en-US" sz="2571" dirty="0"/>
              <a:t>Southern Florida Coastal Plain</a:t>
            </a:r>
          </a:p>
        </p:txBody>
      </p:sp>
      <p:sp>
        <p:nvSpPr>
          <p:cNvPr id="6" name="Rectangle 5"/>
          <p:cNvSpPr/>
          <p:nvPr/>
        </p:nvSpPr>
        <p:spPr>
          <a:xfrm>
            <a:off x="4702411" y="3532226"/>
            <a:ext cx="374747" cy="264010"/>
          </a:xfrm>
          <a:prstGeom prst="rect">
            <a:avLst/>
          </a:prstGeom>
          <a:solidFill>
            <a:srgbClr val="D2C3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10" name="Rectangle 9"/>
          <p:cNvSpPr/>
          <p:nvPr/>
        </p:nvSpPr>
        <p:spPr>
          <a:xfrm>
            <a:off x="4702411" y="3948897"/>
            <a:ext cx="374747" cy="264010"/>
          </a:xfrm>
          <a:prstGeom prst="rect">
            <a:avLst/>
          </a:prstGeom>
          <a:solidFill>
            <a:srgbClr val="B8E0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11" name="Rectangle 10"/>
          <p:cNvSpPr/>
          <p:nvPr/>
        </p:nvSpPr>
        <p:spPr>
          <a:xfrm>
            <a:off x="4702411" y="4333567"/>
            <a:ext cx="374747" cy="264010"/>
          </a:xfrm>
          <a:prstGeom prst="rect">
            <a:avLst/>
          </a:prstGeom>
          <a:solidFill>
            <a:srgbClr val="C23A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pic>
        <p:nvPicPr>
          <p:cNvPr id="12" name="Picture 4"/>
          <p:cNvPicPr>
            <a:picLocks noGrp="1" noChangeAspect="1" noChangeArrowheads="1"/>
          </p:cNvPicPr>
          <p:nvPr>
            <p:ph idx="1"/>
          </p:nvPr>
        </p:nvPicPr>
        <p:blipFill>
          <a:blip r:embed="rId5"/>
          <a:srcRect/>
          <a:stretch>
            <a:fillRect/>
          </a:stretch>
        </p:blipFill>
        <p:spPr>
          <a:xfrm>
            <a:off x="1116423" y="4607825"/>
            <a:ext cx="1332210" cy="1094882"/>
          </a:xfrm>
          <a:prstGeom prst="rect">
            <a:avLst/>
          </a:prstGeom>
          <a:noFill/>
          <a:effectLst>
            <a:outerShdw blurRad="50800" dist="38100" dir="2700000">
              <a:srgbClr val="000000">
                <a:alpha val="43000"/>
              </a:srgbClr>
            </a:outerShdw>
          </a:effectLst>
        </p:spPr>
      </p:pic>
      <p:pic>
        <p:nvPicPr>
          <p:cNvPr id="13" name="Picture 12" descr="DSC_001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242" y="3532226"/>
            <a:ext cx="1332209" cy="885778"/>
          </a:xfrm>
          <a:prstGeom prst="rect">
            <a:avLst/>
          </a:prstGeom>
          <a:effectLst>
            <a:outerShdw blurRad="50800" dist="38100" dir="2700000">
              <a:srgbClr val="000000">
                <a:alpha val="43000"/>
              </a:srgbClr>
            </a:outerShdw>
          </a:effectLst>
        </p:spPr>
      </p:pic>
      <p:pic>
        <p:nvPicPr>
          <p:cNvPr id="14" name="Picture 13"/>
          <p:cNvPicPr>
            <a:picLocks noChangeAspect="1"/>
          </p:cNvPicPr>
          <p:nvPr/>
        </p:nvPicPr>
        <p:blipFill rotWithShape="1">
          <a:blip r:embed="rId7"/>
          <a:srcRect r="12976"/>
          <a:stretch/>
        </p:blipFill>
        <p:spPr>
          <a:xfrm>
            <a:off x="1553580" y="5896609"/>
            <a:ext cx="1332208" cy="833462"/>
          </a:xfrm>
          <a:prstGeom prst="rect">
            <a:avLst/>
          </a:prstGeom>
          <a:effectLst>
            <a:outerShdw blurRad="50800" dist="38100" dir="2700000">
              <a:srgbClr val="000000">
                <a:alpha val="43000"/>
              </a:srgbClr>
            </a:outerShdw>
          </a:effectLst>
        </p:spPr>
      </p:pic>
      <p:sp>
        <p:nvSpPr>
          <p:cNvPr id="15" name="TextBox 14"/>
          <p:cNvSpPr txBox="1"/>
          <p:nvPr/>
        </p:nvSpPr>
        <p:spPr>
          <a:xfrm>
            <a:off x="3579652" y="6104217"/>
            <a:ext cx="5590573" cy="553998"/>
          </a:xfrm>
          <a:prstGeom prst="rect">
            <a:avLst/>
          </a:prstGeom>
          <a:noFill/>
        </p:spPr>
        <p:txBody>
          <a:bodyPr wrap="square" rtlCol="0">
            <a:spAutoFit/>
          </a:bodyPr>
          <a:lstStyle/>
          <a:p>
            <a:r>
              <a:rPr lang="en-US" sz="3000" dirty="0"/>
              <a:t>~4,100 vascular plant species </a:t>
            </a:r>
          </a:p>
        </p:txBody>
      </p:sp>
    </p:spTree>
    <p:extLst>
      <p:ext uri="{BB962C8B-B14F-4D97-AF65-F5344CB8AC3E}">
        <p14:creationId xmlns:p14="http://schemas.microsoft.com/office/powerpoint/2010/main" val="1651093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Content Placeholder 2"/>
          <p:cNvSpPr>
            <a:spLocks noGrp="1"/>
          </p:cNvSpPr>
          <p:nvPr>
            <p:ph idx="1"/>
          </p:nvPr>
        </p:nvSpPr>
        <p:spPr>
          <a:xfrm>
            <a:off x="71732" y="1157288"/>
            <a:ext cx="8686800" cy="4419600"/>
          </a:xfrm>
        </p:spPr>
        <p:txBody>
          <a:bodyPr>
            <a:normAutofit/>
          </a:bodyPr>
          <a:lstStyle/>
          <a:p>
            <a:pPr>
              <a:defRPr/>
            </a:pPr>
            <a:endParaRPr lang="en-US" sz="3000" dirty="0">
              <a:latin typeface="Calibri"/>
              <a:cs typeface="Calibri"/>
            </a:endParaRPr>
          </a:p>
          <a:p>
            <a:pPr>
              <a:defRPr/>
            </a:pPr>
            <a:r>
              <a:rPr lang="en-US" sz="3000" dirty="0">
                <a:latin typeface="Calibri"/>
                <a:cs typeface="Calibri"/>
              </a:rPr>
              <a:t>   Location information from herbarium labels</a:t>
            </a:r>
          </a:p>
          <a:p>
            <a:pPr marL="476231" lvl="1" indent="-476231">
              <a:defRPr/>
            </a:pPr>
            <a:r>
              <a:rPr lang="en-US" sz="3000" dirty="0">
                <a:latin typeface="Calibri"/>
                <a:cs typeface="Calibri"/>
              </a:rPr>
              <a:t>Environmental data:  </a:t>
            </a:r>
          </a:p>
          <a:p>
            <a:pPr lvl="1">
              <a:defRPr/>
            </a:pPr>
            <a:r>
              <a:rPr lang="en-US" sz="2667" dirty="0">
                <a:latin typeface="Calibri"/>
                <a:cs typeface="Calibri"/>
              </a:rPr>
              <a:t>Temperature, precipitation, soil, etc.</a:t>
            </a:r>
          </a:p>
          <a:p>
            <a:pPr>
              <a:defRPr/>
            </a:pPr>
            <a:r>
              <a:rPr lang="en-US" sz="3000" dirty="0">
                <a:latin typeface="Calibri"/>
                <a:cs typeface="Calibri"/>
              </a:rPr>
              <a:t>   Software to model the range of each species</a:t>
            </a:r>
          </a:p>
          <a:p>
            <a:pPr>
              <a:defRPr/>
            </a:pPr>
            <a:r>
              <a:rPr lang="en-US" sz="3000" dirty="0">
                <a:latin typeface="Calibri"/>
                <a:cs typeface="Calibri"/>
              </a:rPr>
              <a:t>   For Florida plants:</a:t>
            </a:r>
          </a:p>
          <a:p>
            <a:pPr lvl="1">
              <a:defRPr/>
            </a:pPr>
            <a:r>
              <a:rPr lang="en-US" sz="3000" dirty="0">
                <a:latin typeface="Calibri"/>
                <a:cs typeface="Calibri"/>
              </a:rPr>
              <a:t>~2700 plant species (of 4100 species)</a:t>
            </a:r>
          </a:p>
        </p:txBody>
      </p:sp>
      <p:grpSp>
        <p:nvGrpSpPr>
          <p:cNvPr id="143363" name="Group 3"/>
          <p:cNvGrpSpPr>
            <a:grpSpLocks/>
          </p:cNvGrpSpPr>
          <p:nvPr/>
        </p:nvGrpSpPr>
        <p:grpSpPr bwMode="auto">
          <a:xfrm>
            <a:off x="1524000" y="5305425"/>
            <a:ext cx="9144000" cy="1563688"/>
            <a:chOff x="0" y="5305875"/>
            <a:chExt cx="9144000" cy="1562745"/>
          </a:xfrm>
        </p:grpSpPr>
        <p:pic>
          <p:nvPicPr>
            <p:cNvPr id="143364" name="Picture 4" descr="bioclim5.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5310226"/>
              <a:ext cx="1888565" cy="1547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365" name="Picture 5" descr="Bio18.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97046" y="5310227"/>
              <a:ext cx="1914329" cy="1547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366" name="Picture 6" descr="bio19.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29198" y="5310226"/>
              <a:ext cx="2018885" cy="15583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367" name="Picture 7" descr="Altitude.pd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73377" y="5305875"/>
              <a:ext cx="1917630" cy="15627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368" name="Picture 8" descr="LandCover.pdf"/>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39000" y="5305875"/>
              <a:ext cx="1905000" cy="15521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 name="Picture 3" descr="139652a1-sized.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400371" y="1018072"/>
            <a:ext cx="1539875" cy="22194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Oval 6"/>
          <p:cNvSpPr>
            <a:spLocks noChangeArrowheads="1"/>
          </p:cNvSpPr>
          <p:nvPr/>
        </p:nvSpPr>
        <p:spPr bwMode="auto">
          <a:xfrm>
            <a:off x="11318080" y="2835328"/>
            <a:ext cx="622166" cy="442593"/>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000">
              <a:solidFill>
                <a:srgbClr val="000000"/>
              </a:solidFill>
              <a:latin typeface="Arial" charset="0"/>
              <a:ea typeface="ＭＳ Ｐゴシック" charset="0"/>
              <a:cs typeface="ＭＳ Ｐゴシック" charset="0"/>
            </a:endParaRPr>
          </a:p>
        </p:txBody>
      </p:sp>
      <p:pic>
        <p:nvPicPr>
          <p:cNvPr id="12" name="Picture 11">
            <a:extLst>
              <a:ext uri="{FF2B5EF4-FFF2-40B4-BE49-F238E27FC236}">
                <a16:creationId xmlns:a16="http://schemas.microsoft.com/office/drawing/2014/main" id="{B0A70A0E-13D2-D441-B6E8-2CB65F643117}"/>
              </a:ext>
            </a:extLst>
          </p:cNvPr>
          <p:cNvPicPr>
            <a:picLocks noChangeAspect="1"/>
          </p:cNvPicPr>
          <p:nvPr/>
        </p:nvPicPr>
        <p:blipFill rotWithShape="1">
          <a:blip r:embed="rId9"/>
          <a:srcRect t="7531" b="11477"/>
          <a:stretch/>
        </p:blipFill>
        <p:spPr>
          <a:xfrm>
            <a:off x="10394244" y="3255464"/>
            <a:ext cx="1661122" cy="1765816"/>
          </a:xfrm>
          <a:prstGeom prst="rect">
            <a:avLst/>
          </a:prstGeom>
        </p:spPr>
      </p:pic>
      <p:sp>
        <p:nvSpPr>
          <p:cNvPr id="2" name="TextBox 1">
            <a:extLst>
              <a:ext uri="{FF2B5EF4-FFF2-40B4-BE49-F238E27FC236}">
                <a16:creationId xmlns:a16="http://schemas.microsoft.com/office/drawing/2014/main" id="{8E6311DA-7F0E-3642-B196-4A601AD95846}"/>
              </a:ext>
            </a:extLst>
          </p:cNvPr>
          <p:cNvSpPr txBox="1"/>
          <p:nvPr/>
        </p:nvSpPr>
        <p:spPr>
          <a:xfrm>
            <a:off x="10268551" y="4955200"/>
            <a:ext cx="1912511" cy="707886"/>
          </a:xfrm>
          <a:prstGeom prst="rect">
            <a:avLst/>
          </a:prstGeom>
          <a:noFill/>
        </p:spPr>
        <p:txBody>
          <a:bodyPr wrap="none" rtlCol="0">
            <a:spAutoFit/>
          </a:bodyPr>
          <a:lstStyle/>
          <a:p>
            <a:pPr algn="ctr"/>
            <a:r>
              <a:rPr lang="en-US" sz="2000" dirty="0"/>
              <a:t>Charlotte </a:t>
            </a:r>
          </a:p>
          <a:p>
            <a:pPr algn="ctr"/>
            <a:r>
              <a:rPr lang="en-US" sz="2000" dirty="0"/>
              <a:t>Germain-Aubrey</a:t>
            </a:r>
          </a:p>
        </p:txBody>
      </p:sp>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182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54241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4291"/>
          <a:stretch/>
        </p:blipFill>
        <p:spPr>
          <a:xfrm>
            <a:off x="3521931" y="952476"/>
            <a:ext cx="5374934" cy="6271180"/>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cxnSp>
        <p:nvCxnSpPr>
          <p:cNvPr id="3" name="Straight Arrow Connector 2">
            <a:extLst>
              <a:ext uri="{FF2B5EF4-FFF2-40B4-BE49-F238E27FC236}">
                <a16:creationId xmlns:a16="http://schemas.microsoft.com/office/drawing/2014/main" id="{CBCF0685-B5CF-9C4E-A8E5-DDA8CE43FEF1}"/>
              </a:ext>
            </a:extLst>
          </p:cNvPr>
          <p:cNvCxnSpPr>
            <a:cxnSpLocks/>
          </p:cNvCxnSpPr>
          <p:nvPr/>
        </p:nvCxnSpPr>
        <p:spPr>
          <a:xfrm flipV="1">
            <a:off x="5428034" y="2208179"/>
            <a:ext cx="175099" cy="3745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377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3110"/>
          <a:stretch/>
        </p:blipFill>
        <p:spPr>
          <a:xfrm>
            <a:off x="3521931" y="952476"/>
            <a:ext cx="5449074" cy="6271180"/>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2" name="Oval 1">
            <a:extLst>
              <a:ext uri="{FF2B5EF4-FFF2-40B4-BE49-F238E27FC236}">
                <a16:creationId xmlns:a16="http://schemas.microsoft.com/office/drawing/2014/main" id="{3F80CADA-CC0F-2947-BE45-97B27BDF6DBA}"/>
              </a:ext>
            </a:extLst>
          </p:cNvPr>
          <p:cNvSpPr/>
          <p:nvPr/>
        </p:nvSpPr>
        <p:spPr>
          <a:xfrm>
            <a:off x="5297214" y="2081049"/>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2" name="Oval 11">
            <a:extLst>
              <a:ext uri="{FF2B5EF4-FFF2-40B4-BE49-F238E27FC236}">
                <a16:creationId xmlns:a16="http://schemas.microsoft.com/office/drawing/2014/main" id="{9ABC4998-1BCB-7745-AD06-3DA9182AF3B7}"/>
              </a:ext>
            </a:extLst>
          </p:cNvPr>
          <p:cNvSpPr/>
          <p:nvPr/>
        </p:nvSpPr>
        <p:spPr>
          <a:xfrm>
            <a:off x="5449614" y="2233449"/>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3" name="Oval 12">
            <a:extLst>
              <a:ext uri="{FF2B5EF4-FFF2-40B4-BE49-F238E27FC236}">
                <a16:creationId xmlns:a16="http://schemas.microsoft.com/office/drawing/2014/main" id="{B8301463-6585-5F4A-90CE-C422F843FD07}"/>
              </a:ext>
            </a:extLst>
          </p:cNvPr>
          <p:cNvSpPr/>
          <p:nvPr/>
        </p:nvSpPr>
        <p:spPr>
          <a:xfrm>
            <a:off x="4929353" y="1933906"/>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61ED5F80-919C-5541-BCAC-A7568FE624F5}"/>
              </a:ext>
            </a:extLst>
          </p:cNvPr>
          <p:cNvSpPr/>
          <p:nvPr/>
        </p:nvSpPr>
        <p:spPr>
          <a:xfrm>
            <a:off x="5113283" y="1949670"/>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1" name="Oval 20">
            <a:extLst>
              <a:ext uri="{FF2B5EF4-FFF2-40B4-BE49-F238E27FC236}">
                <a16:creationId xmlns:a16="http://schemas.microsoft.com/office/drawing/2014/main" id="{47D75486-AC0B-5848-8C9A-38F2CE1124B8}"/>
              </a:ext>
            </a:extLst>
          </p:cNvPr>
          <p:cNvSpPr/>
          <p:nvPr/>
        </p:nvSpPr>
        <p:spPr>
          <a:xfrm>
            <a:off x="4593022" y="2017990"/>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2" name="Oval 21">
            <a:extLst>
              <a:ext uri="{FF2B5EF4-FFF2-40B4-BE49-F238E27FC236}">
                <a16:creationId xmlns:a16="http://schemas.microsoft.com/office/drawing/2014/main" id="{0E418E42-7766-4145-B25A-ADCB986CE658}"/>
              </a:ext>
            </a:extLst>
          </p:cNvPr>
          <p:cNvSpPr/>
          <p:nvPr/>
        </p:nvSpPr>
        <p:spPr>
          <a:xfrm>
            <a:off x="4745422" y="1844571"/>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pic>
        <p:nvPicPr>
          <p:cNvPr id="5" name="Picture 4" descr="A picture containing diagram&#10;&#10;Description automatically generated">
            <a:extLst>
              <a:ext uri="{FF2B5EF4-FFF2-40B4-BE49-F238E27FC236}">
                <a16:creationId xmlns:a16="http://schemas.microsoft.com/office/drawing/2014/main" id="{9D61F619-7CA9-DE46-8768-858FC5C369D5}"/>
              </a:ext>
            </a:extLst>
          </p:cNvPr>
          <p:cNvPicPr>
            <a:picLocks noChangeAspect="1"/>
          </p:cNvPicPr>
          <p:nvPr/>
        </p:nvPicPr>
        <p:blipFill>
          <a:blip r:embed="rId5"/>
          <a:stretch>
            <a:fillRect/>
          </a:stretch>
        </p:blipFill>
        <p:spPr>
          <a:xfrm>
            <a:off x="8825170" y="1254209"/>
            <a:ext cx="1168400" cy="1727200"/>
          </a:xfrm>
          <a:prstGeom prst="rect">
            <a:avLst/>
          </a:prstGeom>
        </p:spPr>
      </p:pic>
      <p:pic>
        <p:nvPicPr>
          <p:cNvPr id="6" name="Picture 5">
            <a:extLst>
              <a:ext uri="{FF2B5EF4-FFF2-40B4-BE49-F238E27FC236}">
                <a16:creationId xmlns:a16="http://schemas.microsoft.com/office/drawing/2014/main" id="{4668C392-791D-BE4A-8954-A25CC03EF747}"/>
              </a:ext>
            </a:extLst>
          </p:cNvPr>
          <p:cNvPicPr>
            <a:picLocks noChangeAspect="1"/>
          </p:cNvPicPr>
          <p:nvPr/>
        </p:nvPicPr>
        <p:blipFill>
          <a:blip r:embed="rId6"/>
          <a:stretch>
            <a:fillRect/>
          </a:stretch>
        </p:blipFill>
        <p:spPr>
          <a:xfrm>
            <a:off x="10419172" y="2006532"/>
            <a:ext cx="1155700" cy="1739900"/>
          </a:xfrm>
          <a:prstGeom prst="rect">
            <a:avLst/>
          </a:prstGeom>
        </p:spPr>
      </p:pic>
      <p:pic>
        <p:nvPicPr>
          <p:cNvPr id="7" name="Picture 6">
            <a:extLst>
              <a:ext uri="{FF2B5EF4-FFF2-40B4-BE49-F238E27FC236}">
                <a16:creationId xmlns:a16="http://schemas.microsoft.com/office/drawing/2014/main" id="{9A137C80-8315-9044-8C21-CC39D4F0E8E2}"/>
              </a:ext>
            </a:extLst>
          </p:cNvPr>
          <p:cNvPicPr>
            <a:picLocks noChangeAspect="1"/>
          </p:cNvPicPr>
          <p:nvPr/>
        </p:nvPicPr>
        <p:blipFill>
          <a:blip r:embed="rId7"/>
          <a:stretch>
            <a:fillRect/>
          </a:stretch>
        </p:blipFill>
        <p:spPr>
          <a:xfrm>
            <a:off x="9098188" y="3191771"/>
            <a:ext cx="1193800" cy="1689100"/>
          </a:xfrm>
          <a:prstGeom prst="rect">
            <a:avLst/>
          </a:prstGeom>
        </p:spPr>
      </p:pic>
      <p:pic>
        <p:nvPicPr>
          <p:cNvPr id="9" name="Picture 8">
            <a:extLst>
              <a:ext uri="{FF2B5EF4-FFF2-40B4-BE49-F238E27FC236}">
                <a16:creationId xmlns:a16="http://schemas.microsoft.com/office/drawing/2014/main" id="{C1C39A04-DC91-6A42-BDD9-F86EB7CAB69A}"/>
              </a:ext>
            </a:extLst>
          </p:cNvPr>
          <p:cNvPicPr>
            <a:picLocks noChangeAspect="1"/>
          </p:cNvPicPr>
          <p:nvPr/>
        </p:nvPicPr>
        <p:blipFill>
          <a:blip r:embed="rId8"/>
          <a:stretch>
            <a:fillRect/>
          </a:stretch>
        </p:blipFill>
        <p:spPr>
          <a:xfrm>
            <a:off x="10782128" y="3991788"/>
            <a:ext cx="1155700" cy="1739900"/>
          </a:xfrm>
          <a:prstGeom prst="rect">
            <a:avLst/>
          </a:prstGeom>
        </p:spPr>
      </p:pic>
      <p:pic>
        <p:nvPicPr>
          <p:cNvPr id="10" name="Picture 9">
            <a:extLst>
              <a:ext uri="{FF2B5EF4-FFF2-40B4-BE49-F238E27FC236}">
                <a16:creationId xmlns:a16="http://schemas.microsoft.com/office/drawing/2014/main" id="{B1A69F5E-FA9C-2441-83F2-46CC4951C314}"/>
              </a:ext>
            </a:extLst>
          </p:cNvPr>
          <p:cNvPicPr>
            <a:picLocks noChangeAspect="1"/>
          </p:cNvPicPr>
          <p:nvPr/>
        </p:nvPicPr>
        <p:blipFill>
          <a:blip r:embed="rId9"/>
          <a:stretch>
            <a:fillRect/>
          </a:stretch>
        </p:blipFill>
        <p:spPr>
          <a:xfrm>
            <a:off x="9262734" y="5015891"/>
            <a:ext cx="1193800" cy="1689100"/>
          </a:xfrm>
          <a:prstGeom prst="rect">
            <a:avLst/>
          </a:prstGeom>
        </p:spPr>
      </p:pic>
    </p:spTree>
    <p:extLst>
      <p:ext uri="{BB962C8B-B14F-4D97-AF65-F5344CB8AC3E}">
        <p14:creationId xmlns:p14="http://schemas.microsoft.com/office/powerpoint/2010/main" val="2098034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4"/>
          <a:stretch>
            <a:fillRect/>
          </a:stretch>
        </p:blipFill>
        <p:spPr>
          <a:xfrm>
            <a:off x="3868337" y="3267281"/>
            <a:ext cx="7285411" cy="2038497"/>
          </a:xfrm>
          <a:prstGeom prst="rect">
            <a:avLst/>
          </a:prstGeom>
        </p:spPr>
      </p:pic>
      <p:cxnSp>
        <p:nvCxnSpPr>
          <p:cNvPr id="12" name="Straight Connector 11">
            <a:extLst>
              <a:ext uri="{FF2B5EF4-FFF2-40B4-BE49-F238E27FC236}">
                <a16:creationId xmlns:a16="http://schemas.microsoft.com/office/drawing/2014/main" id="{2AA5E8FE-8B35-2945-B502-C7A400AA12AF}"/>
              </a:ext>
            </a:extLst>
          </p:cNvPr>
          <p:cNvCxnSpPr>
            <a:cxnSpLocks/>
          </p:cNvCxnSpPr>
          <p:nvPr/>
        </p:nvCxnSpPr>
        <p:spPr>
          <a:xfrm>
            <a:off x="1997931" y="2211250"/>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PanhandlePointOnAlpha.pdf">
            <a:extLst>
              <a:ext uri="{FF2B5EF4-FFF2-40B4-BE49-F238E27FC236}">
                <a16:creationId xmlns:a16="http://schemas.microsoft.com/office/drawing/2014/main" id="{DAD7D916-93F5-754F-8648-CD81396C259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13110"/>
          <a:stretch/>
        </p:blipFill>
        <p:spPr>
          <a:xfrm>
            <a:off x="4183715" y="804575"/>
            <a:ext cx="3118350" cy="3588818"/>
          </a:xfrm>
          <a:prstGeom prst="rect">
            <a:avLst/>
          </a:prstGeom>
        </p:spPr>
      </p:pic>
      <p:sp>
        <p:nvSpPr>
          <p:cNvPr id="24" name="Oval 23">
            <a:extLst>
              <a:ext uri="{FF2B5EF4-FFF2-40B4-BE49-F238E27FC236}">
                <a16:creationId xmlns:a16="http://schemas.microsoft.com/office/drawing/2014/main" id="{EB76AFBA-CA13-E14C-9A9D-3325ED45C629}"/>
              </a:ext>
            </a:extLst>
          </p:cNvPr>
          <p:cNvSpPr/>
          <p:nvPr/>
        </p:nvSpPr>
        <p:spPr>
          <a:xfrm>
            <a:off x="5120357" y="1362007"/>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pic>
        <p:nvPicPr>
          <p:cNvPr id="31" name="Picture 30">
            <a:extLst>
              <a:ext uri="{FF2B5EF4-FFF2-40B4-BE49-F238E27FC236}">
                <a16:creationId xmlns:a16="http://schemas.microsoft.com/office/drawing/2014/main" id="{BBBEAE7B-6E12-9E48-9E14-21617ACC58FC}"/>
              </a:ext>
            </a:extLst>
          </p:cNvPr>
          <p:cNvPicPr>
            <a:picLocks noChangeAspect="1"/>
          </p:cNvPicPr>
          <p:nvPr/>
        </p:nvPicPr>
        <p:blipFill>
          <a:blip r:embed="rId6"/>
          <a:stretch>
            <a:fillRect/>
          </a:stretch>
        </p:blipFill>
        <p:spPr>
          <a:xfrm>
            <a:off x="12417103" y="3060494"/>
            <a:ext cx="1155700" cy="1739900"/>
          </a:xfrm>
          <a:prstGeom prst="rect">
            <a:avLst/>
          </a:prstGeom>
        </p:spPr>
      </p:pic>
      <p:pic>
        <p:nvPicPr>
          <p:cNvPr id="32" name="Picture 31">
            <a:extLst>
              <a:ext uri="{FF2B5EF4-FFF2-40B4-BE49-F238E27FC236}">
                <a16:creationId xmlns:a16="http://schemas.microsoft.com/office/drawing/2014/main" id="{CF69AA80-049F-284A-A7C0-1E7B838F0A58}"/>
              </a:ext>
            </a:extLst>
          </p:cNvPr>
          <p:cNvPicPr>
            <a:picLocks noChangeAspect="1"/>
          </p:cNvPicPr>
          <p:nvPr/>
        </p:nvPicPr>
        <p:blipFill>
          <a:blip r:embed="rId7"/>
          <a:stretch>
            <a:fillRect/>
          </a:stretch>
        </p:blipFill>
        <p:spPr>
          <a:xfrm>
            <a:off x="10125239" y="1260861"/>
            <a:ext cx="1193800" cy="1689100"/>
          </a:xfrm>
          <a:prstGeom prst="rect">
            <a:avLst/>
          </a:prstGeom>
        </p:spPr>
      </p:pic>
      <p:pic>
        <p:nvPicPr>
          <p:cNvPr id="33" name="Picture 32">
            <a:extLst>
              <a:ext uri="{FF2B5EF4-FFF2-40B4-BE49-F238E27FC236}">
                <a16:creationId xmlns:a16="http://schemas.microsoft.com/office/drawing/2014/main" id="{7C3BA897-757A-374A-8EF1-934704E97F33}"/>
              </a:ext>
            </a:extLst>
          </p:cNvPr>
          <p:cNvPicPr>
            <a:picLocks noChangeAspect="1"/>
          </p:cNvPicPr>
          <p:nvPr/>
        </p:nvPicPr>
        <p:blipFill>
          <a:blip r:embed="rId8"/>
          <a:stretch>
            <a:fillRect/>
          </a:stretch>
        </p:blipFill>
        <p:spPr>
          <a:xfrm>
            <a:off x="12780059" y="5045750"/>
            <a:ext cx="1155700" cy="1739900"/>
          </a:xfrm>
          <a:prstGeom prst="rect">
            <a:avLst/>
          </a:prstGeom>
        </p:spPr>
      </p:pic>
      <p:pic>
        <p:nvPicPr>
          <p:cNvPr id="34" name="Picture 33">
            <a:extLst>
              <a:ext uri="{FF2B5EF4-FFF2-40B4-BE49-F238E27FC236}">
                <a16:creationId xmlns:a16="http://schemas.microsoft.com/office/drawing/2014/main" id="{8E9D911D-8675-5449-AD19-411FE9F9BE60}"/>
              </a:ext>
            </a:extLst>
          </p:cNvPr>
          <p:cNvPicPr>
            <a:picLocks noChangeAspect="1"/>
          </p:cNvPicPr>
          <p:nvPr/>
        </p:nvPicPr>
        <p:blipFill>
          <a:blip r:embed="rId9"/>
          <a:stretch>
            <a:fillRect/>
          </a:stretch>
        </p:blipFill>
        <p:spPr>
          <a:xfrm>
            <a:off x="10854448" y="2926631"/>
            <a:ext cx="1193800" cy="1689100"/>
          </a:xfrm>
          <a:prstGeom prst="rect">
            <a:avLst/>
          </a:prstGeom>
        </p:spPr>
      </p:pic>
      <p:sp>
        <p:nvSpPr>
          <p:cNvPr id="35" name="Oval 34">
            <a:extLst>
              <a:ext uri="{FF2B5EF4-FFF2-40B4-BE49-F238E27FC236}">
                <a16:creationId xmlns:a16="http://schemas.microsoft.com/office/drawing/2014/main" id="{AC3206A1-5883-D74B-836C-C12A1F4E7802}"/>
              </a:ext>
            </a:extLst>
          </p:cNvPr>
          <p:cNvSpPr/>
          <p:nvPr/>
        </p:nvSpPr>
        <p:spPr>
          <a:xfrm>
            <a:off x="5272757" y="1514407"/>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6" name="Oval 35">
            <a:extLst>
              <a:ext uri="{FF2B5EF4-FFF2-40B4-BE49-F238E27FC236}">
                <a16:creationId xmlns:a16="http://schemas.microsoft.com/office/drawing/2014/main" id="{C70067FA-C1A3-934B-85FF-477EE3C18BD9}"/>
              </a:ext>
            </a:extLst>
          </p:cNvPr>
          <p:cNvSpPr/>
          <p:nvPr/>
        </p:nvSpPr>
        <p:spPr>
          <a:xfrm>
            <a:off x="5215090" y="1394953"/>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7" name="Oval 36">
            <a:extLst>
              <a:ext uri="{FF2B5EF4-FFF2-40B4-BE49-F238E27FC236}">
                <a16:creationId xmlns:a16="http://schemas.microsoft.com/office/drawing/2014/main" id="{401052C1-F904-9546-BA61-4AA958C9D438}"/>
              </a:ext>
            </a:extLst>
          </p:cNvPr>
          <p:cNvSpPr/>
          <p:nvPr/>
        </p:nvSpPr>
        <p:spPr>
          <a:xfrm>
            <a:off x="5355131" y="1337290"/>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8" name="Oval 37">
            <a:extLst>
              <a:ext uri="{FF2B5EF4-FFF2-40B4-BE49-F238E27FC236}">
                <a16:creationId xmlns:a16="http://schemas.microsoft.com/office/drawing/2014/main" id="{0075E931-D324-7842-A5CE-356641D60B63}"/>
              </a:ext>
            </a:extLst>
          </p:cNvPr>
          <p:cNvSpPr/>
          <p:nvPr/>
        </p:nvSpPr>
        <p:spPr>
          <a:xfrm>
            <a:off x="5445750" y="1526762"/>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39" name="Oval 38">
            <a:extLst>
              <a:ext uri="{FF2B5EF4-FFF2-40B4-BE49-F238E27FC236}">
                <a16:creationId xmlns:a16="http://schemas.microsoft.com/office/drawing/2014/main" id="{1FD6BBCB-189E-DA44-A898-44D71237D114}"/>
              </a:ext>
            </a:extLst>
          </p:cNvPr>
          <p:cNvSpPr/>
          <p:nvPr/>
        </p:nvSpPr>
        <p:spPr>
          <a:xfrm>
            <a:off x="5511652" y="1469097"/>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1" name="Oval 40">
            <a:extLst>
              <a:ext uri="{FF2B5EF4-FFF2-40B4-BE49-F238E27FC236}">
                <a16:creationId xmlns:a16="http://schemas.microsoft.com/office/drawing/2014/main" id="{59EF6917-FC26-6241-97F4-A813F87C2513}"/>
              </a:ext>
            </a:extLst>
          </p:cNvPr>
          <p:cNvSpPr/>
          <p:nvPr/>
        </p:nvSpPr>
        <p:spPr>
          <a:xfrm>
            <a:off x="4762006" y="1362003"/>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2" name="Oval 41">
            <a:extLst>
              <a:ext uri="{FF2B5EF4-FFF2-40B4-BE49-F238E27FC236}">
                <a16:creationId xmlns:a16="http://schemas.microsoft.com/office/drawing/2014/main" id="{10B3C13D-B4CE-044E-9FE2-43E5199FA35F}"/>
              </a:ext>
            </a:extLst>
          </p:cNvPr>
          <p:cNvSpPr/>
          <p:nvPr/>
        </p:nvSpPr>
        <p:spPr>
          <a:xfrm>
            <a:off x="4852624" y="1353763"/>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3" name="Oval 42">
            <a:extLst>
              <a:ext uri="{FF2B5EF4-FFF2-40B4-BE49-F238E27FC236}">
                <a16:creationId xmlns:a16="http://schemas.microsoft.com/office/drawing/2014/main" id="{B0AFD853-06A1-EB47-907B-C9CFE3DB61E5}"/>
              </a:ext>
            </a:extLst>
          </p:cNvPr>
          <p:cNvSpPr/>
          <p:nvPr/>
        </p:nvSpPr>
        <p:spPr>
          <a:xfrm>
            <a:off x="5066808" y="1469096"/>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pic>
        <p:nvPicPr>
          <p:cNvPr id="45" name="Picture 44">
            <a:extLst>
              <a:ext uri="{FF2B5EF4-FFF2-40B4-BE49-F238E27FC236}">
                <a16:creationId xmlns:a16="http://schemas.microsoft.com/office/drawing/2014/main" id="{190D2BBA-F6AA-0C4F-AF5E-1A8E8BDD7D2D}"/>
              </a:ext>
            </a:extLst>
          </p:cNvPr>
          <p:cNvPicPr>
            <a:picLocks noChangeAspect="1"/>
          </p:cNvPicPr>
          <p:nvPr/>
        </p:nvPicPr>
        <p:blipFill>
          <a:blip r:embed="rId6"/>
          <a:stretch>
            <a:fillRect/>
          </a:stretch>
        </p:blipFill>
        <p:spPr>
          <a:xfrm>
            <a:off x="7246678" y="1423809"/>
            <a:ext cx="1155700" cy="1739900"/>
          </a:xfrm>
          <a:prstGeom prst="rect">
            <a:avLst/>
          </a:prstGeom>
        </p:spPr>
      </p:pic>
      <p:pic>
        <p:nvPicPr>
          <p:cNvPr id="46" name="Picture 45" descr="A picture containing diagram&#10;&#10;Description automatically generated">
            <a:extLst>
              <a:ext uri="{FF2B5EF4-FFF2-40B4-BE49-F238E27FC236}">
                <a16:creationId xmlns:a16="http://schemas.microsoft.com/office/drawing/2014/main" id="{19E6F588-74DC-B441-B8A7-CB1B1556BC93}"/>
              </a:ext>
            </a:extLst>
          </p:cNvPr>
          <p:cNvPicPr>
            <a:picLocks noChangeAspect="1"/>
          </p:cNvPicPr>
          <p:nvPr/>
        </p:nvPicPr>
        <p:blipFill>
          <a:blip r:embed="rId10"/>
          <a:stretch>
            <a:fillRect/>
          </a:stretch>
        </p:blipFill>
        <p:spPr>
          <a:xfrm>
            <a:off x="8679608" y="1349490"/>
            <a:ext cx="1168400" cy="1727200"/>
          </a:xfrm>
          <a:prstGeom prst="rect">
            <a:avLst/>
          </a:prstGeom>
        </p:spPr>
      </p:pic>
      <p:pic>
        <p:nvPicPr>
          <p:cNvPr id="4" name="Picture 3">
            <a:extLst>
              <a:ext uri="{FF2B5EF4-FFF2-40B4-BE49-F238E27FC236}">
                <a16:creationId xmlns:a16="http://schemas.microsoft.com/office/drawing/2014/main" id="{7BA89F75-01C6-E341-AD08-F29F0960C8C7}"/>
              </a:ext>
            </a:extLst>
          </p:cNvPr>
          <p:cNvPicPr>
            <a:picLocks noChangeAspect="1"/>
          </p:cNvPicPr>
          <p:nvPr/>
        </p:nvPicPr>
        <p:blipFill>
          <a:blip r:embed="rId11"/>
          <a:stretch>
            <a:fillRect/>
          </a:stretch>
        </p:blipFill>
        <p:spPr>
          <a:xfrm>
            <a:off x="6900131" y="5222342"/>
            <a:ext cx="1193800" cy="1689100"/>
          </a:xfrm>
          <a:prstGeom prst="rect">
            <a:avLst/>
          </a:prstGeom>
        </p:spPr>
      </p:pic>
      <p:pic>
        <p:nvPicPr>
          <p:cNvPr id="6" name="Picture 5" descr="A group of mushrooms&#10;&#10;Description automatically generated with medium confidence">
            <a:extLst>
              <a:ext uri="{FF2B5EF4-FFF2-40B4-BE49-F238E27FC236}">
                <a16:creationId xmlns:a16="http://schemas.microsoft.com/office/drawing/2014/main" id="{57626E6C-2191-394A-94A2-60F034FB2638}"/>
              </a:ext>
            </a:extLst>
          </p:cNvPr>
          <p:cNvPicPr>
            <a:picLocks noChangeAspect="1"/>
          </p:cNvPicPr>
          <p:nvPr/>
        </p:nvPicPr>
        <p:blipFill>
          <a:blip r:embed="rId12"/>
          <a:stretch>
            <a:fillRect/>
          </a:stretch>
        </p:blipFill>
        <p:spPr>
          <a:xfrm>
            <a:off x="8211120" y="5171542"/>
            <a:ext cx="1155700" cy="1739900"/>
          </a:xfrm>
          <a:prstGeom prst="rect">
            <a:avLst/>
          </a:prstGeom>
        </p:spPr>
      </p:pic>
      <p:pic>
        <p:nvPicPr>
          <p:cNvPr id="8" name="Picture 7" descr="Diagram&#10;&#10;Description automatically generated with medium confidence">
            <a:extLst>
              <a:ext uri="{FF2B5EF4-FFF2-40B4-BE49-F238E27FC236}">
                <a16:creationId xmlns:a16="http://schemas.microsoft.com/office/drawing/2014/main" id="{87A408F1-99D3-634F-A100-139DA3C5EF84}"/>
              </a:ext>
            </a:extLst>
          </p:cNvPr>
          <p:cNvPicPr>
            <a:picLocks noChangeAspect="1"/>
          </p:cNvPicPr>
          <p:nvPr/>
        </p:nvPicPr>
        <p:blipFill>
          <a:blip r:embed="rId13"/>
          <a:stretch>
            <a:fillRect/>
          </a:stretch>
        </p:blipFill>
        <p:spPr>
          <a:xfrm>
            <a:off x="10766039" y="4899448"/>
            <a:ext cx="1155700" cy="1739900"/>
          </a:xfrm>
          <a:prstGeom prst="rect">
            <a:avLst/>
          </a:prstGeom>
        </p:spPr>
      </p:pic>
      <p:pic>
        <p:nvPicPr>
          <p:cNvPr id="53" name="Picture 52" descr="Diagram&#10;&#10;Description automatically generated">
            <a:extLst>
              <a:ext uri="{FF2B5EF4-FFF2-40B4-BE49-F238E27FC236}">
                <a16:creationId xmlns:a16="http://schemas.microsoft.com/office/drawing/2014/main" id="{A7A024A0-2985-6340-8118-7121F21F3152}"/>
              </a:ext>
            </a:extLst>
          </p:cNvPr>
          <p:cNvPicPr>
            <a:picLocks noChangeAspect="1"/>
          </p:cNvPicPr>
          <p:nvPr/>
        </p:nvPicPr>
        <p:blipFill>
          <a:blip r:embed="rId14"/>
          <a:stretch>
            <a:fillRect/>
          </a:stretch>
        </p:blipFill>
        <p:spPr>
          <a:xfrm>
            <a:off x="9512300" y="5147065"/>
            <a:ext cx="1155700" cy="1739900"/>
          </a:xfrm>
          <a:prstGeom prst="rect">
            <a:avLst/>
          </a:prstGeom>
        </p:spPr>
      </p:pic>
      <p:sp>
        <p:nvSpPr>
          <p:cNvPr id="3" name="TextBox 2">
            <a:extLst>
              <a:ext uri="{FF2B5EF4-FFF2-40B4-BE49-F238E27FC236}">
                <a16:creationId xmlns:a16="http://schemas.microsoft.com/office/drawing/2014/main" id="{64D13754-4ACA-7D4A-944C-4188BF1A0E7B}"/>
              </a:ext>
            </a:extLst>
          </p:cNvPr>
          <p:cNvSpPr txBox="1"/>
          <p:nvPr/>
        </p:nvSpPr>
        <p:spPr>
          <a:xfrm>
            <a:off x="4035971" y="5503863"/>
            <a:ext cx="2448911" cy="923330"/>
          </a:xfrm>
          <a:prstGeom prst="rect">
            <a:avLst/>
          </a:prstGeom>
          <a:noFill/>
        </p:spPr>
        <p:txBody>
          <a:bodyPr wrap="square" rtlCol="0">
            <a:spAutoFit/>
          </a:bodyPr>
          <a:lstStyle/>
          <a:p>
            <a:r>
              <a:rPr lang="en-US" dirty="0"/>
              <a:t>19 Bioclimatic variables</a:t>
            </a:r>
          </a:p>
          <a:p>
            <a:r>
              <a:rPr lang="en-US" dirty="0"/>
              <a:t>          temperature</a:t>
            </a:r>
          </a:p>
          <a:p>
            <a:r>
              <a:rPr lang="en-US" dirty="0"/>
              <a:t>          rainfall </a:t>
            </a:r>
          </a:p>
        </p:txBody>
      </p:sp>
    </p:spTree>
    <p:extLst>
      <p:ext uri="{BB962C8B-B14F-4D97-AF65-F5344CB8AC3E}">
        <p14:creationId xmlns:p14="http://schemas.microsoft.com/office/powerpoint/2010/main" val="2331076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1931" y="952476"/>
            <a:ext cx="2942723" cy="2942723"/>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5"/>
          <a:stretch>
            <a:fillRect/>
          </a:stretch>
        </p:blipFill>
        <p:spPr>
          <a:xfrm>
            <a:off x="3868337" y="3267281"/>
            <a:ext cx="4026053" cy="1126511"/>
          </a:xfrm>
          <a:prstGeom prst="rect">
            <a:avLst/>
          </a:prstGeom>
        </p:spPr>
      </p:pic>
      <p:pic>
        <p:nvPicPr>
          <p:cNvPr id="21" name="Picture 20">
            <a:extLst>
              <a:ext uri="{FF2B5EF4-FFF2-40B4-BE49-F238E27FC236}">
                <a16:creationId xmlns:a16="http://schemas.microsoft.com/office/drawing/2014/main" id="{565B15BC-FF26-A84B-A2CB-1A611D521939}"/>
              </a:ext>
            </a:extLst>
          </p:cNvPr>
          <p:cNvPicPr>
            <a:picLocks noChangeAspect="1"/>
          </p:cNvPicPr>
          <p:nvPr/>
        </p:nvPicPr>
        <p:blipFill rotWithShape="1">
          <a:blip r:embed="rId6"/>
          <a:srcRect l="22685"/>
          <a:stretch/>
        </p:blipFill>
        <p:spPr>
          <a:xfrm>
            <a:off x="6160325" y="2013572"/>
            <a:ext cx="6031675" cy="3763254"/>
          </a:xfrm>
          <a:prstGeom prst="rect">
            <a:avLst/>
          </a:prstGeom>
        </p:spPr>
      </p:pic>
      <p:pic>
        <p:nvPicPr>
          <p:cNvPr id="23" name="Picture 22">
            <a:extLst>
              <a:ext uri="{FF2B5EF4-FFF2-40B4-BE49-F238E27FC236}">
                <a16:creationId xmlns:a16="http://schemas.microsoft.com/office/drawing/2014/main" id="{9EBABE89-640A-F041-A76D-3B9B205FC5FC}"/>
              </a:ext>
            </a:extLst>
          </p:cNvPr>
          <p:cNvPicPr>
            <a:picLocks noChangeAspect="1"/>
          </p:cNvPicPr>
          <p:nvPr/>
        </p:nvPicPr>
        <p:blipFill>
          <a:blip r:embed="rId7"/>
          <a:stretch>
            <a:fillRect/>
          </a:stretch>
        </p:blipFill>
        <p:spPr>
          <a:xfrm>
            <a:off x="10053320" y="5098345"/>
            <a:ext cx="1984912" cy="1307798"/>
          </a:xfrm>
          <a:prstGeom prst="rect">
            <a:avLst/>
          </a:prstGeom>
        </p:spPr>
      </p:pic>
      <p:sp>
        <p:nvSpPr>
          <p:cNvPr id="2" name="TextBox 1">
            <a:extLst>
              <a:ext uri="{FF2B5EF4-FFF2-40B4-BE49-F238E27FC236}">
                <a16:creationId xmlns:a16="http://schemas.microsoft.com/office/drawing/2014/main" id="{F18FE8BB-B8A2-4541-A139-73A2E5DB6272}"/>
              </a:ext>
            </a:extLst>
          </p:cNvPr>
          <p:cNvSpPr txBox="1"/>
          <p:nvPr/>
        </p:nvSpPr>
        <p:spPr>
          <a:xfrm>
            <a:off x="5523004" y="6053525"/>
            <a:ext cx="4742772" cy="646331"/>
          </a:xfrm>
          <a:prstGeom prst="rect">
            <a:avLst/>
          </a:prstGeom>
          <a:noFill/>
        </p:spPr>
        <p:txBody>
          <a:bodyPr wrap="square" rtlCol="0">
            <a:spAutoFit/>
          </a:bodyPr>
          <a:lstStyle/>
          <a:p>
            <a:r>
              <a:rPr lang="en-US" dirty="0"/>
              <a:t>Global maps of soil properties at multiple depths </a:t>
            </a:r>
          </a:p>
          <a:p>
            <a:endParaRPr lang="en-US" dirty="0"/>
          </a:p>
        </p:txBody>
      </p:sp>
    </p:spTree>
    <p:extLst>
      <p:ext uri="{BB962C8B-B14F-4D97-AF65-F5344CB8AC3E}">
        <p14:creationId xmlns:p14="http://schemas.microsoft.com/office/powerpoint/2010/main" val="2676502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567B1B-AEC6-384A-B568-40016B194FD0}"/>
              </a:ext>
            </a:extLst>
          </p:cNvPr>
          <p:cNvSpPr txBox="1"/>
          <p:nvPr/>
        </p:nvSpPr>
        <p:spPr>
          <a:xfrm>
            <a:off x="291735" y="1346988"/>
            <a:ext cx="5494210" cy="4401205"/>
          </a:xfrm>
          <a:prstGeom prst="rect">
            <a:avLst/>
          </a:prstGeom>
          <a:noFill/>
        </p:spPr>
        <p:txBody>
          <a:bodyPr wrap="square" rtlCol="0">
            <a:spAutoFit/>
          </a:bodyPr>
          <a:lstStyle/>
          <a:p>
            <a:r>
              <a:rPr lang="en-US" sz="2800" b="1" dirty="0"/>
              <a:t>Fundamental Niche</a:t>
            </a:r>
          </a:p>
          <a:p>
            <a:pPr marL="742950" lvl="1" indent="-285750">
              <a:buFont typeface="Arial" panose="020B0604020202020204" pitchFamily="34" charset="0"/>
              <a:buChar char="•"/>
            </a:pPr>
            <a:r>
              <a:rPr lang="en-US" sz="2800" dirty="0"/>
              <a:t>abiotic conditions a species could potentially occupy in the </a:t>
            </a:r>
            <a:r>
              <a:rPr lang="en-US" sz="2800" dirty="0">
                <a:solidFill>
                  <a:srgbClr val="FF0000"/>
                </a:solidFill>
              </a:rPr>
              <a:t>absence</a:t>
            </a:r>
            <a:r>
              <a:rPr lang="en-US" sz="2800" dirty="0"/>
              <a:t> of biotic interactions</a:t>
            </a:r>
          </a:p>
          <a:p>
            <a:r>
              <a:rPr lang="en-US" sz="2800" b="1" dirty="0"/>
              <a:t>Realized Niche</a:t>
            </a:r>
          </a:p>
          <a:p>
            <a:pPr marL="742950" lvl="1" indent="-285750">
              <a:buFont typeface="Arial" panose="020B0604020202020204" pitchFamily="34" charset="0"/>
              <a:buChar char="•"/>
            </a:pPr>
            <a:r>
              <a:rPr lang="en-US" sz="2800" dirty="0"/>
              <a:t>abiotic conditions that a species can occupy with the </a:t>
            </a:r>
            <a:r>
              <a:rPr lang="en-US" sz="2800" dirty="0">
                <a:solidFill>
                  <a:srgbClr val="FF0000"/>
                </a:solidFill>
              </a:rPr>
              <a:t>presence</a:t>
            </a:r>
            <a:r>
              <a:rPr lang="en-US" sz="2800" dirty="0"/>
              <a:t> of biotic interactions</a:t>
            </a:r>
          </a:p>
          <a:p>
            <a:pPr marL="742950" lvl="1" indent="-285750">
              <a:buFont typeface="Arial" panose="020B0604020202020204" pitchFamily="34" charset="0"/>
              <a:buChar char="•"/>
            </a:pPr>
            <a:endParaRPr lang="en-US" sz="2800" dirty="0"/>
          </a:p>
          <a:p>
            <a:r>
              <a:rPr lang="en-US" sz="2800" dirty="0"/>
              <a:t> </a:t>
            </a:r>
          </a:p>
        </p:txBody>
      </p:sp>
      <p:sp>
        <p:nvSpPr>
          <p:cNvPr id="4" name="TextBox 3">
            <a:extLst>
              <a:ext uri="{FF2B5EF4-FFF2-40B4-BE49-F238E27FC236}">
                <a16:creationId xmlns:a16="http://schemas.microsoft.com/office/drawing/2014/main" id="{E58171EB-9475-D14D-9CF2-D7F28BA80D1C}"/>
              </a:ext>
            </a:extLst>
          </p:cNvPr>
          <p:cNvSpPr txBox="1"/>
          <p:nvPr/>
        </p:nvSpPr>
        <p:spPr>
          <a:xfrm>
            <a:off x="457200" y="274320"/>
            <a:ext cx="5218801" cy="1015663"/>
          </a:xfrm>
          <a:prstGeom prst="rect">
            <a:avLst/>
          </a:prstGeom>
          <a:noFill/>
        </p:spPr>
        <p:txBody>
          <a:bodyPr wrap="none" rtlCol="0">
            <a:spAutoFit/>
          </a:bodyPr>
          <a:lstStyle/>
          <a:p>
            <a:r>
              <a:rPr lang="en-US" sz="6000" dirty="0"/>
              <a:t>Ecological Niche</a:t>
            </a:r>
          </a:p>
        </p:txBody>
      </p:sp>
      <p:sp>
        <p:nvSpPr>
          <p:cNvPr id="2" name="Rectangle 1">
            <a:extLst>
              <a:ext uri="{FF2B5EF4-FFF2-40B4-BE49-F238E27FC236}">
                <a16:creationId xmlns:a16="http://schemas.microsoft.com/office/drawing/2014/main" id="{A4FA3496-2D06-787B-E8DA-333F283D8568}"/>
              </a:ext>
            </a:extLst>
          </p:cNvPr>
          <p:cNvSpPr/>
          <p:nvPr/>
        </p:nvSpPr>
        <p:spPr>
          <a:xfrm>
            <a:off x="7630510" y="1765738"/>
            <a:ext cx="3121573" cy="3058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798CF657-62A5-A0EB-C2A9-6FBFAA370C73}"/>
              </a:ext>
            </a:extLst>
          </p:cNvPr>
          <p:cNvSpPr/>
          <p:nvPr/>
        </p:nvSpPr>
        <p:spPr>
          <a:xfrm>
            <a:off x="8891753" y="3058510"/>
            <a:ext cx="1534510" cy="1545021"/>
          </a:xfrm>
          <a:prstGeom prst="ellipse">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0AA3FEC-8945-3902-8C7A-D057404BF4C6}"/>
              </a:ext>
            </a:extLst>
          </p:cNvPr>
          <p:cNvCxnSpPr/>
          <p:nvPr/>
        </p:nvCxnSpPr>
        <p:spPr>
          <a:xfrm>
            <a:off x="7104993" y="1524000"/>
            <a:ext cx="0" cy="3815255"/>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049FF2F-B8B9-F5DF-64AC-4F23AA446798}"/>
              </a:ext>
            </a:extLst>
          </p:cNvPr>
          <p:cNvCxnSpPr/>
          <p:nvPr/>
        </p:nvCxnSpPr>
        <p:spPr>
          <a:xfrm>
            <a:off x="7104993" y="5339255"/>
            <a:ext cx="41726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E93F1C-79C3-804A-0608-3FF6CC039A2C}"/>
              </a:ext>
            </a:extLst>
          </p:cNvPr>
          <p:cNvSpPr txBox="1"/>
          <p:nvPr/>
        </p:nvSpPr>
        <p:spPr>
          <a:xfrm>
            <a:off x="8250620" y="5486583"/>
            <a:ext cx="2052870" cy="523220"/>
          </a:xfrm>
          <a:prstGeom prst="rect">
            <a:avLst/>
          </a:prstGeom>
          <a:noFill/>
        </p:spPr>
        <p:txBody>
          <a:bodyPr wrap="none" rtlCol="0">
            <a:spAutoFit/>
          </a:bodyPr>
          <a:lstStyle/>
          <a:p>
            <a:r>
              <a:rPr lang="en-US" sz="2800" dirty="0"/>
              <a:t>Temperature</a:t>
            </a:r>
          </a:p>
        </p:txBody>
      </p:sp>
      <p:sp>
        <p:nvSpPr>
          <p:cNvPr id="12" name="TextBox 11">
            <a:extLst>
              <a:ext uri="{FF2B5EF4-FFF2-40B4-BE49-F238E27FC236}">
                <a16:creationId xmlns:a16="http://schemas.microsoft.com/office/drawing/2014/main" id="{1D00F9B2-672E-B523-BDDC-FC818AD777F6}"/>
              </a:ext>
            </a:extLst>
          </p:cNvPr>
          <p:cNvSpPr txBox="1"/>
          <p:nvPr/>
        </p:nvSpPr>
        <p:spPr>
          <a:xfrm rot="16200000">
            <a:off x="5719218" y="3033383"/>
            <a:ext cx="2038122" cy="523220"/>
          </a:xfrm>
          <a:prstGeom prst="rect">
            <a:avLst/>
          </a:prstGeom>
          <a:noFill/>
        </p:spPr>
        <p:txBody>
          <a:bodyPr wrap="none" rtlCol="0">
            <a:spAutoFit/>
          </a:bodyPr>
          <a:lstStyle/>
          <a:p>
            <a:r>
              <a:rPr lang="en-US" sz="2800" dirty="0"/>
              <a:t>Precipitation</a:t>
            </a:r>
          </a:p>
        </p:txBody>
      </p:sp>
      <p:sp>
        <p:nvSpPr>
          <p:cNvPr id="13" name="TextBox 12">
            <a:extLst>
              <a:ext uri="{FF2B5EF4-FFF2-40B4-BE49-F238E27FC236}">
                <a16:creationId xmlns:a16="http://schemas.microsoft.com/office/drawing/2014/main" id="{7DBEDE10-80AB-E161-1262-DD54DB04E331}"/>
              </a:ext>
            </a:extLst>
          </p:cNvPr>
          <p:cNvSpPr txBox="1"/>
          <p:nvPr/>
        </p:nvSpPr>
        <p:spPr>
          <a:xfrm>
            <a:off x="7767637" y="1897172"/>
            <a:ext cx="1423659" cy="646331"/>
          </a:xfrm>
          <a:prstGeom prst="rect">
            <a:avLst/>
          </a:prstGeom>
          <a:noFill/>
        </p:spPr>
        <p:txBody>
          <a:bodyPr wrap="none" rtlCol="0">
            <a:spAutoFit/>
          </a:bodyPr>
          <a:lstStyle/>
          <a:p>
            <a:pPr algn="ctr"/>
            <a:r>
              <a:rPr lang="en-US" dirty="0">
                <a:solidFill>
                  <a:schemeClr val="bg1"/>
                </a:solidFill>
              </a:rPr>
              <a:t>Fundamental</a:t>
            </a:r>
          </a:p>
          <a:p>
            <a:pPr algn="ctr"/>
            <a:r>
              <a:rPr lang="en-US" dirty="0">
                <a:solidFill>
                  <a:schemeClr val="bg1"/>
                </a:solidFill>
              </a:rPr>
              <a:t>Niche</a:t>
            </a:r>
          </a:p>
        </p:txBody>
      </p:sp>
      <p:sp>
        <p:nvSpPr>
          <p:cNvPr id="14" name="TextBox 13">
            <a:extLst>
              <a:ext uri="{FF2B5EF4-FFF2-40B4-BE49-F238E27FC236}">
                <a16:creationId xmlns:a16="http://schemas.microsoft.com/office/drawing/2014/main" id="{2629DFAA-5F75-0643-6AFC-3A3315F5F7BD}"/>
              </a:ext>
            </a:extLst>
          </p:cNvPr>
          <p:cNvSpPr txBox="1"/>
          <p:nvPr/>
        </p:nvSpPr>
        <p:spPr>
          <a:xfrm>
            <a:off x="9152106" y="3507854"/>
            <a:ext cx="1013804" cy="646331"/>
          </a:xfrm>
          <a:prstGeom prst="rect">
            <a:avLst/>
          </a:prstGeom>
          <a:noFill/>
        </p:spPr>
        <p:txBody>
          <a:bodyPr wrap="none" rtlCol="0">
            <a:spAutoFit/>
          </a:bodyPr>
          <a:lstStyle/>
          <a:p>
            <a:r>
              <a:rPr lang="en-US" dirty="0"/>
              <a:t>Realized </a:t>
            </a:r>
          </a:p>
          <a:p>
            <a:pPr algn="ctr"/>
            <a:r>
              <a:rPr lang="en-US" dirty="0"/>
              <a:t>Niche</a:t>
            </a:r>
          </a:p>
        </p:txBody>
      </p:sp>
    </p:spTree>
    <p:extLst>
      <p:ext uri="{BB962C8B-B14F-4D97-AF65-F5344CB8AC3E}">
        <p14:creationId xmlns:p14="http://schemas.microsoft.com/office/powerpoint/2010/main" val="3720562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1931" y="952476"/>
            <a:ext cx="2942723" cy="2942723"/>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5"/>
          <a:stretch>
            <a:fillRect/>
          </a:stretch>
        </p:blipFill>
        <p:spPr>
          <a:xfrm>
            <a:off x="3868337" y="3267281"/>
            <a:ext cx="4026053" cy="1126511"/>
          </a:xfrm>
          <a:prstGeom prst="rect">
            <a:avLst/>
          </a:prstGeom>
        </p:spPr>
      </p:pic>
      <p:pic>
        <p:nvPicPr>
          <p:cNvPr id="21" name="Picture 20">
            <a:extLst>
              <a:ext uri="{FF2B5EF4-FFF2-40B4-BE49-F238E27FC236}">
                <a16:creationId xmlns:a16="http://schemas.microsoft.com/office/drawing/2014/main" id="{565B15BC-FF26-A84B-A2CB-1A611D521939}"/>
              </a:ext>
            </a:extLst>
          </p:cNvPr>
          <p:cNvPicPr>
            <a:picLocks noChangeAspect="1"/>
          </p:cNvPicPr>
          <p:nvPr/>
        </p:nvPicPr>
        <p:blipFill rotWithShape="1">
          <a:blip r:embed="rId6"/>
          <a:srcRect l="22685"/>
          <a:stretch/>
        </p:blipFill>
        <p:spPr>
          <a:xfrm>
            <a:off x="7934939" y="1246190"/>
            <a:ext cx="4103293" cy="2560108"/>
          </a:xfrm>
          <a:prstGeom prst="rect">
            <a:avLst/>
          </a:prstGeom>
        </p:spPr>
      </p:pic>
      <p:pic>
        <p:nvPicPr>
          <p:cNvPr id="23" name="Picture 22">
            <a:extLst>
              <a:ext uri="{FF2B5EF4-FFF2-40B4-BE49-F238E27FC236}">
                <a16:creationId xmlns:a16="http://schemas.microsoft.com/office/drawing/2014/main" id="{9EBABE89-640A-F041-A76D-3B9B205FC5FC}"/>
              </a:ext>
            </a:extLst>
          </p:cNvPr>
          <p:cNvPicPr>
            <a:picLocks noChangeAspect="1"/>
          </p:cNvPicPr>
          <p:nvPr/>
        </p:nvPicPr>
        <p:blipFill>
          <a:blip r:embed="rId7"/>
          <a:stretch>
            <a:fillRect/>
          </a:stretch>
        </p:blipFill>
        <p:spPr>
          <a:xfrm>
            <a:off x="10195827" y="2991555"/>
            <a:ext cx="1984912" cy="1307798"/>
          </a:xfrm>
          <a:prstGeom prst="rect">
            <a:avLst/>
          </a:prstGeom>
        </p:spPr>
      </p:pic>
      <p:pic>
        <p:nvPicPr>
          <p:cNvPr id="25" name="Picture 24">
            <a:extLst>
              <a:ext uri="{FF2B5EF4-FFF2-40B4-BE49-F238E27FC236}">
                <a16:creationId xmlns:a16="http://schemas.microsoft.com/office/drawing/2014/main" id="{634CB36F-2AC4-C945-BC13-EB56E72E77EA}"/>
              </a:ext>
            </a:extLst>
          </p:cNvPr>
          <p:cNvPicPr>
            <a:picLocks noChangeAspect="1"/>
          </p:cNvPicPr>
          <p:nvPr/>
        </p:nvPicPr>
        <p:blipFill>
          <a:blip r:embed="rId8"/>
          <a:stretch>
            <a:fillRect/>
          </a:stretch>
        </p:blipFill>
        <p:spPr>
          <a:xfrm>
            <a:off x="5022506" y="4424740"/>
            <a:ext cx="6808611" cy="2431647"/>
          </a:xfrm>
          <a:prstGeom prst="rect">
            <a:avLst/>
          </a:prstGeom>
        </p:spPr>
      </p:pic>
    </p:spTree>
    <p:extLst>
      <p:ext uri="{BB962C8B-B14F-4D97-AF65-F5344CB8AC3E}">
        <p14:creationId xmlns:p14="http://schemas.microsoft.com/office/powerpoint/2010/main" val="2158670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8D3462-6B23-EDFD-5949-854FFCE7FB04}"/>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solidFill>
                  <a:srgbClr val="FF0000"/>
                </a:solidFill>
              </a:rPr>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309209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Future</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0136FA3-5BFA-6243-869F-B0BA52366CB6}"/>
              </a:ext>
            </a:extLst>
          </p:cNvPr>
          <p:cNvPicPr>
            <a:picLocks noChangeAspect="1"/>
          </p:cNvPicPr>
          <p:nvPr/>
        </p:nvPicPr>
        <p:blipFill>
          <a:blip r:embed="rId3"/>
          <a:stretch>
            <a:fillRect/>
          </a:stretch>
        </p:blipFill>
        <p:spPr>
          <a:xfrm>
            <a:off x="1110664" y="5348289"/>
            <a:ext cx="1392402" cy="1368600"/>
          </a:xfrm>
          <a:prstGeom prst="rect">
            <a:avLst/>
          </a:prstGeom>
        </p:spPr>
      </p:pic>
      <p:pic>
        <p:nvPicPr>
          <p:cNvPr id="8" name="Picture 7">
            <a:extLst>
              <a:ext uri="{FF2B5EF4-FFF2-40B4-BE49-F238E27FC236}">
                <a16:creationId xmlns:a16="http://schemas.microsoft.com/office/drawing/2014/main" id="{2873F3EC-BA3B-E842-90D9-F934729EBEDB}"/>
              </a:ext>
            </a:extLst>
          </p:cNvPr>
          <p:cNvPicPr>
            <a:picLocks noChangeAspect="1"/>
          </p:cNvPicPr>
          <p:nvPr/>
        </p:nvPicPr>
        <p:blipFill rotWithShape="1">
          <a:blip r:embed="rId4"/>
          <a:srcRect l="3121" t="22569" b="20922"/>
          <a:stretch/>
        </p:blipFill>
        <p:spPr>
          <a:xfrm>
            <a:off x="0" y="1879600"/>
            <a:ext cx="9196916" cy="3468689"/>
          </a:xfrm>
          <a:prstGeom prst="rect">
            <a:avLst/>
          </a:prstGeom>
        </p:spPr>
      </p:pic>
      <p:pic>
        <p:nvPicPr>
          <p:cNvPr id="22" name="Picture 21">
            <a:extLst>
              <a:ext uri="{FF2B5EF4-FFF2-40B4-BE49-F238E27FC236}">
                <a16:creationId xmlns:a16="http://schemas.microsoft.com/office/drawing/2014/main" id="{A9ADB424-6BB8-0345-9CE9-207B33E9BC1C}"/>
              </a:ext>
            </a:extLst>
          </p:cNvPr>
          <p:cNvPicPr>
            <a:picLocks noChangeAspect="1"/>
          </p:cNvPicPr>
          <p:nvPr/>
        </p:nvPicPr>
        <p:blipFill rotWithShape="1">
          <a:blip r:embed="rId5"/>
          <a:srcRect l="2254" r="2961"/>
          <a:stretch/>
        </p:blipFill>
        <p:spPr>
          <a:xfrm>
            <a:off x="3414891" y="1879600"/>
            <a:ext cx="5898443" cy="4978400"/>
          </a:xfrm>
          <a:prstGeom prst="rect">
            <a:avLst/>
          </a:prstGeom>
        </p:spPr>
      </p:pic>
      <p:sp>
        <p:nvSpPr>
          <p:cNvPr id="9" name="TextBox 8">
            <a:extLst>
              <a:ext uri="{FF2B5EF4-FFF2-40B4-BE49-F238E27FC236}">
                <a16:creationId xmlns:a16="http://schemas.microsoft.com/office/drawing/2014/main" id="{620CF986-79D6-5F4B-8D68-8736BE966D24}"/>
              </a:ext>
            </a:extLst>
          </p:cNvPr>
          <p:cNvSpPr txBox="1"/>
          <p:nvPr/>
        </p:nvSpPr>
        <p:spPr>
          <a:xfrm>
            <a:off x="9196916" y="5867286"/>
            <a:ext cx="1605889" cy="323165"/>
          </a:xfrm>
          <a:prstGeom prst="rect">
            <a:avLst/>
          </a:prstGeom>
          <a:noFill/>
        </p:spPr>
        <p:txBody>
          <a:bodyPr wrap="none" rtlCol="0">
            <a:spAutoFit/>
          </a:bodyPr>
          <a:lstStyle/>
          <a:p>
            <a:r>
              <a:rPr lang="en-US" sz="1500" dirty="0"/>
              <a:t>Peak in 2020 – 1 C</a:t>
            </a:r>
          </a:p>
        </p:txBody>
      </p:sp>
      <p:sp>
        <p:nvSpPr>
          <p:cNvPr id="24" name="TextBox 23">
            <a:extLst>
              <a:ext uri="{FF2B5EF4-FFF2-40B4-BE49-F238E27FC236}">
                <a16:creationId xmlns:a16="http://schemas.microsoft.com/office/drawing/2014/main" id="{AABB8CC7-A818-0349-BE4C-A99146A3199F}"/>
              </a:ext>
            </a:extLst>
          </p:cNvPr>
          <p:cNvSpPr txBox="1"/>
          <p:nvPr/>
        </p:nvSpPr>
        <p:spPr>
          <a:xfrm>
            <a:off x="9196916" y="2921351"/>
            <a:ext cx="2995084" cy="323165"/>
          </a:xfrm>
          <a:prstGeom prst="rect">
            <a:avLst/>
          </a:prstGeom>
          <a:noFill/>
        </p:spPr>
        <p:txBody>
          <a:bodyPr wrap="square" rtlCol="0">
            <a:spAutoFit/>
          </a:bodyPr>
          <a:lstStyle/>
          <a:p>
            <a:r>
              <a:rPr lang="en-US" sz="1500" dirty="0"/>
              <a:t>Continues to rise – 3.7 C</a:t>
            </a:r>
          </a:p>
        </p:txBody>
      </p:sp>
      <p:sp>
        <p:nvSpPr>
          <p:cNvPr id="25" name="TextBox 24">
            <a:extLst>
              <a:ext uri="{FF2B5EF4-FFF2-40B4-BE49-F238E27FC236}">
                <a16:creationId xmlns:a16="http://schemas.microsoft.com/office/drawing/2014/main" id="{3E35CBE4-8986-5243-A3E3-B5C57746387F}"/>
              </a:ext>
            </a:extLst>
          </p:cNvPr>
          <p:cNvSpPr txBox="1"/>
          <p:nvPr/>
        </p:nvSpPr>
        <p:spPr>
          <a:xfrm>
            <a:off x="9196916" y="5302817"/>
            <a:ext cx="1751762" cy="323165"/>
          </a:xfrm>
          <a:prstGeom prst="rect">
            <a:avLst/>
          </a:prstGeom>
          <a:noFill/>
        </p:spPr>
        <p:txBody>
          <a:bodyPr wrap="none" rtlCol="0">
            <a:spAutoFit/>
          </a:bodyPr>
          <a:lstStyle/>
          <a:p>
            <a:r>
              <a:rPr lang="en-US" sz="1500" dirty="0"/>
              <a:t>Peak in 2040 – 1.8 C</a:t>
            </a:r>
          </a:p>
        </p:txBody>
      </p:sp>
      <p:sp>
        <p:nvSpPr>
          <p:cNvPr id="27" name="TextBox 26">
            <a:extLst>
              <a:ext uri="{FF2B5EF4-FFF2-40B4-BE49-F238E27FC236}">
                <a16:creationId xmlns:a16="http://schemas.microsoft.com/office/drawing/2014/main" id="{9F0DB9AF-C091-824B-9CAF-D655F19120DF}"/>
              </a:ext>
            </a:extLst>
          </p:cNvPr>
          <p:cNvSpPr txBox="1"/>
          <p:nvPr/>
        </p:nvSpPr>
        <p:spPr>
          <a:xfrm>
            <a:off x="9196916" y="4754433"/>
            <a:ext cx="1751762" cy="323165"/>
          </a:xfrm>
          <a:prstGeom prst="rect">
            <a:avLst/>
          </a:prstGeom>
          <a:noFill/>
        </p:spPr>
        <p:txBody>
          <a:bodyPr wrap="none" rtlCol="0">
            <a:spAutoFit/>
          </a:bodyPr>
          <a:lstStyle/>
          <a:p>
            <a:r>
              <a:rPr lang="en-US" sz="1500" dirty="0"/>
              <a:t>Peak in 2060 – 2.2 C</a:t>
            </a:r>
          </a:p>
        </p:txBody>
      </p:sp>
      <p:sp>
        <p:nvSpPr>
          <p:cNvPr id="10" name="TextBox 9">
            <a:extLst>
              <a:ext uri="{FF2B5EF4-FFF2-40B4-BE49-F238E27FC236}">
                <a16:creationId xmlns:a16="http://schemas.microsoft.com/office/drawing/2014/main" id="{AB09BC35-E11C-5145-953C-1F49071451F5}"/>
              </a:ext>
            </a:extLst>
          </p:cNvPr>
          <p:cNvSpPr txBox="1"/>
          <p:nvPr/>
        </p:nvSpPr>
        <p:spPr>
          <a:xfrm>
            <a:off x="212295" y="1315128"/>
            <a:ext cx="10422853" cy="502766"/>
          </a:xfrm>
          <a:prstGeom prst="rect">
            <a:avLst/>
          </a:prstGeom>
          <a:noFill/>
        </p:spPr>
        <p:txBody>
          <a:bodyPr wrap="none" rtlCol="0">
            <a:spAutoFit/>
          </a:bodyPr>
          <a:lstStyle/>
          <a:p>
            <a:r>
              <a:rPr lang="en-US" sz="2667" dirty="0"/>
              <a:t>Representative Concentration Pathways:  Models for Future Temperatures</a:t>
            </a:r>
          </a:p>
        </p:txBody>
      </p:sp>
    </p:spTree>
    <p:extLst>
      <p:ext uri="{BB962C8B-B14F-4D97-AF65-F5344CB8AC3E}">
        <p14:creationId xmlns:p14="http://schemas.microsoft.com/office/powerpoint/2010/main" val="2571545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Future</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0136FA3-5BFA-6243-869F-B0BA52366CB6}"/>
              </a:ext>
            </a:extLst>
          </p:cNvPr>
          <p:cNvPicPr>
            <a:picLocks noChangeAspect="1"/>
          </p:cNvPicPr>
          <p:nvPr/>
        </p:nvPicPr>
        <p:blipFill>
          <a:blip r:embed="rId3"/>
          <a:stretch>
            <a:fillRect/>
          </a:stretch>
        </p:blipFill>
        <p:spPr>
          <a:xfrm>
            <a:off x="1110664" y="5348289"/>
            <a:ext cx="1392402" cy="1368600"/>
          </a:xfrm>
          <a:prstGeom prst="rect">
            <a:avLst/>
          </a:prstGeom>
        </p:spPr>
      </p:pic>
      <p:pic>
        <p:nvPicPr>
          <p:cNvPr id="8" name="Picture 7">
            <a:extLst>
              <a:ext uri="{FF2B5EF4-FFF2-40B4-BE49-F238E27FC236}">
                <a16:creationId xmlns:a16="http://schemas.microsoft.com/office/drawing/2014/main" id="{2873F3EC-BA3B-E842-90D9-F934729EBEDB}"/>
              </a:ext>
            </a:extLst>
          </p:cNvPr>
          <p:cNvPicPr>
            <a:picLocks noChangeAspect="1"/>
          </p:cNvPicPr>
          <p:nvPr/>
        </p:nvPicPr>
        <p:blipFill rotWithShape="1">
          <a:blip r:embed="rId4"/>
          <a:srcRect l="3121" t="22569" b="20922"/>
          <a:stretch/>
        </p:blipFill>
        <p:spPr>
          <a:xfrm>
            <a:off x="0" y="1879600"/>
            <a:ext cx="9196916" cy="3468689"/>
          </a:xfrm>
          <a:prstGeom prst="rect">
            <a:avLst/>
          </a:prstGeom>
        </p:spPr>
      </p:pic>
      <p:pic>
        <p:nvPicPr>
          <p:cNvPr id="22" name="Picture 21">
            <a:extLst>
              <a:ext uri="{FF2B5EF4-FFF2-40B4-BE49-F238E27FC236}">
                <a16:creationId xmlns:a16="http://schemas.microsoft.com/office/drawing/2014/main" id="{A9ADB424-6BB8-0345-9CE9-207B33E9BC1C}"/>
              </a:ext>
            </a:extLst>
          </p:cNvPr>
          <p:cNvPicPr>
            <a:picLocks noChangeAspect="1"/>
          </p:cNvPicPr>
          <p:nvPr/>
        </p:nvPicPr>
        <p:blipFill rotWithShape="1">
          <a:blip r:embed="rId5"/>
          <a:srcRect l="2254" r="2961"/>
          <a:stretch/>
        </p:blipFill>
        <p:spPr>
          <a:xfrm>
            <a:off x="3414891" y="1879600"/>
            <a:ext cx="5898443" cy="4978400"/>
          </a:xfrm>
          <a:prstGeom prst="rect">
            <a:avLst/>
          </a:prstGeom>
        </p:spPr>
      </p:pic>
      <p:sp>
        <p:nvSpPr>
          <p:cNvPr id="9" name="TextBox 8">
            <a:extLst>
              <a:ext uri="{FF2B5EF4-FFF2-40B4-BE49-F238E27FC236}">
                <a16:creationId xmlns:a16="http://schemas.microsoft.com/office/drawing/2014/main" id="{620CF986-79D6-5F4B-8D68-8736BE966D24}"/>
              </a:ext>
            </a:extLst>
          </p:cNvPr>
          <p:cNvSpPr txBox="1"/>
          <p:nvPr/>
        </p:nvSpPr>
        <p:spPr>
          <a:xfrm>
            <a:off x="9196916" y="5867286"/>
            <a:ext cx="1605889" cy="323165"/>
          </a:xfrm>
          <a:prstGeom prst="rect">
            <a:avLst/>
          </a:prstGeom>
          <a:noFill/>
        </p:spPr>
        <p:txBody>
          <a:bodyPr wrap="none" rtlCol="0">
            <a:spAutoFit/>
          </a:bodyPr>
          <a:lstStyle/>
          <a:p>
            <a:r>
              <a:rPr lang="en-US" sz="1500" dirty="0"/>
              <a:t>Peak in 2020 – 1 C</a:t>
            </a:r>
          </a:p>
        </p:txBody>
      </p:sp>
      <p:sp>
        <p:nvSpPr>
          <p:cNvPr id="24" name="TextBox 23">
            <a:extLst>
              <a:ext uri="{FF2B5EF4-FFF2-40B4-BE49-F238E27FC236}">
                <a16:creationId xmlns:a16="http://schemas.microsoft.com/office/drawing/2014/main" id="{AABB8CC7-A818-0349-BE4C-A99146A3199F}"/>
              </a:ext>
            </a:extLst>
          </p:cNvPr>
          <p:cNvSpPr txBox="1"/>
          <p:nvPr/>
        </p:nvSpPr>
        <p:spPr>
          <a:xfrm>
            <a:off x="9196916" y="2921351"/>
            <a:ext cx="2995084" cy="323165"/>
          </a:xfrm>
          <a:prstGeom prst="rect">
            <a:avLst/>
          </a:prstGeom>
          <a:noFill/>
        </p:spPr>
        <p:txBody>
          <a:bodyPr wrap="square" rtlCol="0">
            <a:spAutoFit/>
          </a:bodyPr>
          <a:lstStyle/>
          <a:p>
            <a:r>
              <a:rPr lang="en-US" sz="1500" dirty="0"/>
              <a:t>Continues to rise – 3.7 C</a:t>
            </a:r>
          </a:p>
        </p:txBody>
      </p:sp>
      <p:sp>
        <p:nvSpPr>
          <p:cNvPr id="25" name="TextBox 24">
            <a:extLst>
              <a:ext uri="{FF2B5EF4-FFF2-40B4-BE49-F238E27FC236}">
                <a16:creationId xmlns:a16="http://schemas.microsoft.com/office/drawing/2014/main" id="{3E35CBE4-8986-5243-A3E3-B5C57746387F}"/>
              </a:ext>
            </a:extLst>
          </p:cNvPr>
          <p:cNvSpPr txBox="1"/>
          <p:nvPr/>
        </p:nvSpPr>
        <p:spPr>
          <a:xfrm>
            <a:off x="9196916" y="5302817"/>
            <a:ext cx="1751762" cy="323165"/>
          </a:xfrm>
          <a:prstGeom prst="rect">
            <a:avLst/>
          </a:prstGeom>
          <a:noFill/>
        </p:spPr>
        <p:txBody>
          <a:bodyPr wrap="none" rtlCol="0">
            <a:spAutoFit/>
          </a:bodyPr>
          <a:lstStyle/>
          <a:p>
            <a:r>
              <a:rPr lang="en-US" sz="1500" dirty="0"/>
              <a:t>Peak in 2040 – 1.8 C</a:t>
            </a:r>
          </a:p>
        </p:txBody>
      </p:sp>
      <p:sp>
        <p:nvSpPr>
          <p:cNvPr id="27" name="TextBox 26">
            <a:extLst>
              <a:ext uri="{FF2B5EF4-FFF2-40B4-BE49-F238E27FC236}">
                <a16:creationId xmlns:a16="http://schemas.microsoft.com/office/drawing/2014/main" id="{9F0DB9AF-C091-824B-9CAF-D655F19120DF}"/>
              </a:ext>
            </a:extLst>
          </p:cNvPr>
          <p:cNvSpPr txBox="1"/>
          <p:nvPr/>
        </p:nvSpPr>
        <p:spPr>
          <a:xfrm>
            <a:off x="9196916" y="4754433"/>
            <a:ext cx="1751762" cy="323165"/>
          </a:xfrm>
          <a:prstGeom prst="rect">
            <a:avLst/>
          </a:prstGeom>
          <a:noFill/>
        </p:spPr>
        <p:txBody>
          <a:bodyPr wrap="none" rtlCol="0">
            <a:spAutoFit/>
          </a:bodyPr>
          <a:lstStyle/>
          <a:p>
            <a:r>
              <a:rPr lang="en-US" sz="1500" dirty="0"/>
              <a:t>Peak in 2060 – 2.2 C</a:t>
            </a:r>
          </a:p>
        </p:txBody>
      </p:sp>
      <p:sp>
        <p:nvSpPr>
          <p:cNvPr id="10" name="TextBox 9">
            <a:extLst>
              <a:ext uri="{FF2B5EF4-FFF2-40B4-BE49-F238E27FC236}">
                <a16:creationId xmlns:a16="http://schemas.microsoft.com/office/drawing/2014/main" id="{AB09BC35-E11C-5145-953C-1F49071451F5}"/>
              </a:ext>
            </a:extLst>
          </p:cNvPr>
          <p:cNvSpPr txBox="1"/>
          <p:nvPr/>
        </p:nvSpPr>
        <p:spPr>
          <a:xfrm>
            <a:off x="212295" y="1315128"/>
            <a:ext cx="10422853" cy="502766"/>
          </a:xfrm>
          <a:prstGeom prst="rect">
            <a:avLst/>
          </a:prstGeom>
          <a:noFill/>
        </p:spPr>
        <p:txBody>
          <a:bodyPr wrap="none" rtlCol="0">
            <a:spAutoFit/>
          </a:bodyPr>
          <a:lstStyle/>
          <a:p>
            <a:r>
              <a:rPr lang="en-US" sz="2667" dirty="0"/>
              <a:t>Representative Concentration Pathways:  Models for Future Temperatures</a:t>
            </a:r>
          </a:p>
        </p:txBody>
      </p:sp>
      <p:pic>
        <p:nvPicPr>
          <p:cNvPr id="15" name="Picture 14">
            <a:extLst>
              <a:ext uri="{FF2B5EF4-FFF2-40B4-BE49-F238E27FC236}">
                <a16:creationId xmlns:a16="http://schemas.microsoft.com/office/drawing/2014/main" id="{BAC5F702-9BAE-3A41-BE7F-769E21FF95EB}"/>
              </a:ext>
            </a:extLst>
          </p:cNvPr>
          <p:cNvPicPr>
            <a:picLocks noChangeAspect="1"/>
          </p:cNvPicPr>
          <p:nvPr/>
        </p:nvPicPr>
        <p:blipFill>
          <a:blip r:embed="rId6"/>
          <a:stretch>
            <a:fillRect/>
          </a:stretch>
        </p:blipFill>
        <p:spPr>
          <a:xfrm>
            <a:off x="3465034" y="2896484"/>
            <a:ext cx="8600026" cy="2406333"/>
          </a:xfrm>
          <a:prstGeom prst="rect">
            <a:avLst/>
          </a:prstGeom>
        </p:spPr>
      </p:pic>
    </p:spTree>
    <p:extLst>
      <p:ext uri="{BB962C8B-B14F-4D97-AF65-F5344CB8AC3E}">
        <p14:creationId xmlns:p14="http://schemas.microsoft.com/office/powerpoint/2010/main" val="351852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17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445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pic>
        <p:nvPicPr>
          <p:cNvPr id="13" name="Picture 12" descr="Prunus_geniculata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a:xfrm>
            <a:off x="1828800" y="4605448"/>
            <a:ext cx="2671396" cy="2252552"/>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75199" y="4605448"/>
            <a:ext cx="2669740" cy="225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p:cNvSpPr txBox="1"/>
          <p:nvPr/>
        </p:nvSpPr>
        <p:spPr>
          <a:xfrm>
            <a:off x="5029200" y="6092329"/>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sp>
        <p:nvSpPr>
          <p:cNvPr id="19" name="Title 1"/>
          <p:cNvSpPr txBox="1">
            <a:spLocks/>
          </p:cNvSpPr>
          <p:nvPr/>
        </p:nvSpPr>
        <p:spPr>
          <a:xfrm>
            <a:off x="1828800" y="3942542"/>
            <a:ext cx="7772400" cy="66290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i="1" dirty="0" err="1">
                <a:solidFill>
                  <a:srgbClr val="008000"/>
                </a:solidFill>
                <a:latin typeface="+mn-lt"/>
                <a:ea typeface="ＭＳ Ｐゴシック" charset="0"/>
                <a:cs typeface="ＭＳ Ｐゴシック" charset="0"/>
              </a:rPr>
              <a:t>Prunus</a:t>
            </a:r>
            <a:r>
              <a:rPr lang="en-US" sz="2800" i="1" dirty="0">
                <a:solidFill>
                  <a:srgbClr val="008000"/>
                </a:solidFill>
                <a:latin typeface="+mn-lt"/>
                <a:ea typeface="ＭＳ Ｐゴシック" charset="0"/>
                <a:cs typeface="ＭＳ Ｐゴシック" charset="0"/>
              </a:rPr>
              <a:t> </a:t>
            </a:r>
            <a:r>
              <a:rPr lang="en-US" sz="2800" i="1" dirty="0" err="1">
                <a:solidFill>
                  <a:srgbClr val="008000"/>
                </a:solidFill>
                <a:latin typeface="+mn-lt"/>
                <a:ea typeface="ＭＳ Ｐゴシック" charset="0"/>
                <a:cs typeface="ＭＳ Ｐゴシック" charset="0"/>
              </a:rPr>
              <a:t>geniculata</a:t>
            </a:r>
            <a:r>
              <a:rPr lang="en-US" sz="2800" i="1" dirty="0">
                <a:solidFill>
                  <a:srgbClr val="008000"/>
                </a:solidFill>
                <a:latin typeface="+mn-lt"/>
                <a:ea typeface="ＭＳ Ｐゴシック" charset="0"/>
                <a:cs typeface="ＭＳ Ｐゴシック" charset="0"/>
              </a:rPr>
              <a:t> </a:t>
            </a:r>
            <a:r>
              <a:rPr lang="en-US" sz="2800" dirty="0">
                <a:solidFill>
                  <a:srgbClr val="008000"/>
                </a:solidFill>
                <a:latin typeface="+mn-lt"/>
                <a:ea typeface="ＭＳ Ｐゴシック" charset="0"/>
                <a:cs typeface="ＭＳ Ｐゴシック" charset="0"/>
              </a:rPr>
              <a:t>(scrub plum)</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863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pic>
        <p:nvPicPr>
          <p:cNvPr id="13" name="Picture 12" descr="Prunus_geniculata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a:xfrm>
            <a:off x="1828800" y="4605448"/>
            <a:ext cx="2671396" cy="2252552"/>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75199" y="4605448"/>
            <a:ext cx="2669740" cy="225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687733" y="4636652"/>
            <a:ext cx="2633125" cy="2221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p:cNvSpPr txBox="1"/>
          <p:nvPr/>
        </p:nvSpPr>
        <p:spPr>
          <a:xfrm>
            <a:off x="5029200" y="6092329"/>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7" name="TextBox 16"/>
          <p:cNvSpPr txBox="1"/>
          <p:nvPr/>
        </p:nvSpPr>
        <p:spPr>
          <a:xfrm>
            <a:off x="7958667" y="6092329"/>
            <a:ext cx="915635" cy="523220"/>
          </a:xfrm>
          <a:prstGeom prst="rect">
            <a:avLst/>
          </a:prstGeom>
          <a:noFill/>
        </p:spPr>
        <p:txBody>
          <a:bodyPr wrap="none" rtlCol="0">
            <a:spAutoFit/>
          </a:bodyPr>
          <a:lstStyle/>
          <a:p>
            <a:r>
              <a:rPr lang="en-US" sz="2800" dirty="0">
                <a:solidFill>
                  <a:srgbClr val="FFFF00"/>
                </a:solidFill>
                <a:latin typeface="Calibri"/>
              </a:rPr>
              <a:t>2050</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sp>
        <p:nvSpPr>
          <p:cNvPr id="19" name="Title 1"/>
          <p:cNvSpPr txBox="1">
            <a:spLocks/>
          </p:cNvSpPr>
          <p:nvPr/>
        </p:nvSpPr>
        <p:spPr>
          <a:xfrm>
            <a:off x="1828800" y="3942542"/>
            <a:ext cx="7772400" cy="66290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i="1" dirty="0" err="1">
                <a:solidFill>
                  <a:srgbClr val="008000"/>
                </a:solidFill>
                <a:latin typeface="+mn-lt"/>
                <a:ea typeface="ＭＳ Ｐゴシック" charset="0"/>
                <a:cs typeface="ＭＳ Ｐゴシック" charset="0"/>
              </a:rPr>
              <a:t>Prunus</a:t>
            </a:r>
            <a:r>
              <a:rPr lang="en-US" sz="2800" i="1" dirty="0">
                <a:solidFill>
                  <a:srgbClr val="008000"/>
                </a:solidFill>
                <a:latin typeface="+mn-lt"/>
                <a:ea typeface="ＭＳ Ｐゴシック" charset="0"/>
                <a:cs typeface="ＭＳ Ｐゴシック" charset="0"/>
              </a:rPr>
              <a:t> </a:t>
            </a:r>
            <a:r>
              <a:rPr lang="en-US" sz="2800" i="1" dirty="0" err="1">
                <a:solidFill>
                  <a:srgbClr val="008000"/>
                </a:solidFill>
                <a:latin typeface="+mn-lt"/>
                <a:ea typeface="ＭＳ Ｐゴシック" charset="0"/>
                <a:cs typeface="ＭＳ Ｐゴシック" charset="0"/>
              </a:rPr>
              <a:t>geniculata</a:t>
            </a:r>
            <a:r>
              <a:rPr lang="en-US" sz="2800" i="1" dirty="0">
                <a:solidFill>
                  <a:srgbClr val="008000"/>
                </a:solidFill>
                <a:latin typeface="+mn-lt"/>
                <a:ea typeface="ＭＳ Ｐゴシック" charset="0"/>
                <a:cs typeface="ＭＳ Ｐゴシック" charset="0"/>
              </a:rPr>
              <a:t> </a:t>
            </a:r>
            <a:r>
              <a:rPr lang="en-US" sz="2800" dirty="0">
                <a:solidFill>
                  <a:srgbClr val="008000"/>
                </a:solidFill>
                <a:latin typeface="+mn-lt"/>
                <a:ea typeface="ＭＳ Ｐゴシック" charset="0"/>
                <a:cs typeface="ＭＳ Ｐゴシック" charset="0"/>
              </a:rPr>
              <a:t>(scrub plum)</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67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Florida Plant Diversity:  Now &amp; 2050</a:t>
            </a:r>
          </a:p>
        </p:txBody>
      </p:sp>
      <p:pic>
        <p:nvPicPr>
          <p:cNvPr id="9" name="Picture 8" descr="FLallSpPresen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9" y="1467238"/>
            <a:ext cx="5010493" cy="5010493"/>
          </a:xfrm>
          <a:prstGeom prst="rect">
            <a:avLst/>
          </a:prstGeom>
        </p:spPr>
      </p:pic>
      <p:sp>
        <p:nvSpPr>
          <p:cNvPr id="10" name="Rectangle 9"/>
          <p:cNvSpPr/>
          <p:nvPr/>
        </p:nvSpPr>
        <p:spPr>
          <a:xfrm>
            <a:off x="2045443"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1" name="Rectangle 10"/>
          <p:cNvSpPr/>
          <p:nvPr/>
        </p:nvSpPr>
        <p:spPr>
          <a:xfrm>
            <a:off x="2045443"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2" name="TextBox 11"/>
          <p:cNvSpPr txBox="1"/>
          <p:nvPr/>
        </p:nvSpPr>
        <p:spPr>
          <a:xfrm>
            <a:off x="2357842" y="3963160"/>
            <a:ext cx="1886607" cy="707886"/>
          </a:xfrm>
          <a:prstGeom prst="rect">
            <a:avLst/>
          </a:prstGeom>
          <a:noFill/>
        </p:spPr>
        <p:txBody>
          <a:bodyPr wrap="none" rtlCol="0">
            <a:spAutoFit/>
          </a:bodyPr>
          <a:lstStyle/>
          <a:p>
            <a:pPr defTabSz="914363"/>
            <a:r>
              <a:rPr lang="en-US" sz="2000" dirty="0">
                <a:solidFill>
                  <a:prstClr val="black"/>
                </a:solidFill>
              </a:rPr>
              <a:t>High </a:t>
            </a:r>
          </a:p>
          <a:p>
            <a:pPr defTabSz="914363"/>
            <a:r>
              <a:rPr lang="en-US" sz="2000" dirty="0">
                <a:solidFill>
                  <a:prstClr val="black"/>
                </a:solidFill>
              </a:rPr>
              <a:t>species diversity</a:t>
            </a:r>
          </a:p>
        </p:txBody>
      </p:sp>
      <p:sp>
        <p:nvSpPr>
          <p:cNvPr id="13" name="TextBox 12"/>
          <p:cNvSpPr txBox="1"/>
          <p:nvPr/>
        </p:nvSpPr>
        <p:spPr>
          <a:xfrm>
            <a:off x="2357842" y="4725160"/>
            <a:ext cx="1886607" cy="707886"/>
          </a:xfrm>
          <a:prstGeom prst="rect">
            <a:avLst/>
          </a:prstGeom>
          <a:noFill/>
        </p:spPr>
        <p:txBody>
          <a:bodyPr wrap="none" rtlCol="0">
            <a:spAutoFit/>
          </a:bodyPr>
          <a:lstStyle/>
          <a:p>
            <a:pPr defTabSz="914363"/>
            <a:r>
              <a:rPr lang="en-US" sz="2000" dirty="0">
                <a:solidFill>
                  <a:prstClr val="black"/>
                </a:solidFill>
              </a:rPr>
              <a:t>Low </a:t>
            </a:r>
          </a:p>
          <a:p>
            <a:pPr defTabSz="914363"/>
            <a:r>
              <a:rPr lang="en-US" sz="2000" dirty="0">
                <a:solidFill>
                  <a:prstClr val="black"/>
                </a:solidFill>
              </a:rPr>
              <a:t>species diversity</a:t>
            </a:r>
          </a:p>
        </p:txBody>
      </p:sp>
      <p:sp>
        <p:nvSpPr>
          <p:cNvPr id="2" name="TextBox 1"/>
          <p:cNvSpPr txBox="1"/>
          <p:nvPr/>
        </p:nvSpPr>
        <p:spPr>
          <a:xfrm>
            <a:off x="2662308" y="1359515"/>
            <a:ext cx="1451488" cy="584775"/>
          </a:xfrm>
          <a:prstGeom prst="rect">
            <a:avLst/>
          </a:prstGeom>
          <a:noFill/>
        </p:spPr>
        <p:txBody>
          <a:bodyPr wrap="none" rtlCol="0">
            <a:spAutoFit/>
          </a:bodyPr>
          <a:lstStyle/>
          <a:p>
            <a:r>
              <a:rPr lang="en-US" sz="3200" dirty="0"/>
              <a:t>Present</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48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Florida Plant Diversity:  Now &amp; 2050</a:t>
            </a:r>
          </a:p>
        </p:txBody>
      </p:sp>
      <p:pic>
        <p:nvPicPr>
          <p:cNvPr id="9" name="Picture 8" descr="FLallSpPresen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9" y="1467238"/>
            <a:ext cx="5010493" cy="5010493"/>
          </a:xfrm>
          <a:prstGeom prst="rect">
            <a:avLst/>
          </a:prstGeom>
        </p:spPr>
      </p:pic>
      <p:sp>
        <p:nvSpPr>
          <p:cNvPr id="10" name="Rectangle 9"/>
          <p:cNvSpPr/>
          <p:nvPr/>
        </p:nvSpPr>
        <p:spPr>
          <a:xfrm>
            <a:off x="2045443"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1" name="Rectangle 10"/>
          <p:cNvSpPr/>
          <p:nvPr/>
        </p:nvSpPr>
        <p:spPr>
          <a:xfrm>
            <a:off x="2045443"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2" name="TextBox 11"/>
          <p:cNvSpPr txBox="1"/>
          <p:nvPr/>
        </p:nvSpPr>
        <p:spPr>
          <a:xfrm>
            <a:off x="2357842" y="3963160"/>
            <a:ext cx="1886607" cy="707886"/>
          </a:xfrm>
          <a:prstGeom prst="rect">
            <a:avLst/>
          </a:prstGeom>
          <a:noFill/>
        </p:spPr>
        <p:txBody>
          <a:bodyPr wrap="none" rtlCol="0">
            <a:spAutoFit/>
          </a:bodyPr>
          <a:lstStyle/>
          <a:p>
            <a:pPr defTabSz="914363"/>
            <a:r>
              <a:rPr lang="en-US" sz="2000" dirty="0">
                <a:solidFill>
                  <a:prstClr val="black"/>
                </a:solidFill>
              </a:rPr>
              <a:t>High </a:t>
            </a:r>
          </a:p>
          <a:p>
            <a:pPr defTabSz="914363"/>
            <a:r>
              <a:rPr lang="en-US" sz="2000" dirty="0">
                <a:solidFill>
                  <a:prstClr val="black"/>
                </a:solidFill>
              </a:rPr>
              <a:t>species diversity</a:t>
            </a:r>
          </a:p>
        </p:txBody>
      </p:sp>
      <p:sp>
        <p:nvSpPr>
          <p:cNvPr id="13" name="TextBox 12"/>
          <p:cNvSpPr txBox="1"/>
          <p:nvPr/>
        </p:nvSpPr>
        <p:spPr>
          <a:xfrm>
            <a:off x="2357842" y="4725160"/>
            <a:ext cx="1886607" cy="707886"/>
          </a:xfrm>
          <a:prstGeom prst="rect">
            <a:avLst/>
          </a:prstGeom>
          <a:noFill/>
        </p:spPr>
        <p:txBody>
          <a:bodyPr wrap="none" rtlCol="0">
            <a:spAutoFit/>
          </a:bodyPr>
          <a:lstStyle/>
          <a:p>
            <a:pPr defTabSz="914363"/>
            <a:r>
              <a:rPr lang="en-US" sz="2000" dirty="0">
                <a:solidFill>
                  <a:prstClr val="black"/>
                </a:solidFill>
              </a:rPr>
              <a:t>Low </a:t>
            </a:r>
          </a:p>
          <a:p>
            <a:pPr defTabSz="914363"/>
            <a:r>
              <a:rPr lang="en-US" sz="2000" dirty="0">
                <a:solidFill>
                  <a:prstClr val="black"/>
                </a:solidFill>
              </a:rPr>
              <a:t>species diversity</a:t>
            </a:r>
          </a:p>
        </p:txBody>
      </p:sp>
      <p:sp>
        <p:nvSpPr>
          <p:cNvPr id="14" name="TextBox 13"/>
          <p:cNvSpPr txBox="1"/>
          <p:nvPr/>
        </p:nvSpPr>
        <p:spPr>
          <a:xfrm>
            <a:off x="6549282" y="6217350"/>
            <a:ext cx="3915842" cy="487954"/>
          </a:xfrm>
          <a:prstGeom prst="rect">
            <a:avLst/>
          </a:prstGeom>
          <a:noFill/>
        </p:spPr>
        <p:txBody>
          <a:bodyPr wrap="square" rtlCol="0">
            <a:spAutoFit/>
          </a:bodyPr>
          <a:lstStyle/>
          <a:p>
            <a:pPr defTabSz="914363"/>
            <a:r>
              <a:rPr lang="en-US" sz="2571" dirty="0">
                <a:solidFill>
                  <a:prstClr val="black"/>
                </a:solidFill>
              </a:rPr>
              <a:t># </a:t>
            </a:r>
            <a:r>
              <a:rPr lang="en-US" sz="2571" dirty="0" err="1">
                <a:solidFill>
                  <a:prstClr val="black"/>
                </a:solidFill>
              </a:rPr>
              <a:t>spp</a:t>
            </a:r>
            <a:r>
              <a:rPr lang="en-US" sz="2571" dirty="0">
                <a:solidFill>
                  <a:prstClr val="black"/>
                </a:solidFill>
              </a:rPr>
              <a:t> 2050 - #</a:t>
            </a:r>
            <a:r>
              <a:rPr lang="en-US" sz="2571" dirty="0" err="1">
                <a:solidFill>
                  <a:prstClr val="black"/>
                </a:solidFill>
              </a:rPr>
              <a:t>spp</a:t>
            </a:r>
            <a:r>
              <a:rPr lang="en-US" sz="2571" dirty="0">
                <a:solidFill>
                  <a:prstClr val="black"/>
                </a:solidFill>
              </a:rPr>
              <a:t> now</a:t>
            </a:r>
          </a:p>
        </p:txBody>
      </p:sp>
      <p:sp>
        <p:nvSpPr>
          <p:cNvPr id="15" name="Rectangle 14"/>
          <p:cNvSpPr/>
          <p:nvPr/>
        </p:nvSpPr>
        <p:spPr>
          <a:xfrm>
            <a:off x="6549282"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6" name="Rectangle 15"/>
          <p:cNvSpPr/>
          <p:nvPr/>
        </p:nvSpPr>
        <p:spPr>
          <a:xfrm>
            <a:off x="6549282"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7" name="TextBox 16"/>
          <p:cNvSpPr txBox="1"/>
          <p:nvPr/>
        </p:nvSpPr>
        <p:spPr>
          <a:xfrm>
            <a:off x="6777882" y="3963160"/>
            <a:ext cx="1886607" cy="707886"/>
          </a:xfrm>
          <a:prstGeom prst="rect">
            <a:avLst/>
          </a:prstGeom>
          <a:noFill/>
        </p:spPr>
        <p:txBody>
          <a:bodyPr wrap="none" rtlCol="0">
            <a:spAutoFit/>
          </a:bodyPr>
          <a:lstStyle/>
          <a:p>
            <a:pPr defTabSz="914363"/>
            <a:r>
              <a:rPr lang="en-US" sz="2000" dirty="0">
                <a:solidFill>
                  <a:prstClr val="black"/>
                </a:solidFill>
              </a:rPr>
              <a:t>Gain of </a:t>
            </a:r>
          </a:p>
          <a:p>
            <a:pPr defTabSz="914363"/>
            <a:r>
              <a:rPr lang="en-US" sz="2000" dirty="0">
                <a:solidFill>
                  <a:prstClr val="black"/>
                </a:solidFill>
              </a:rPr>
              <a:t>species diversity</a:t>
            </a:r>
          </a:p>
        </p:txBody>
      </p:sp>
      <p:sp>
        <p:nvSpPr>
          <p:cNvPr id="18" name="TextBox 17"/>
          <p:cNvSpPr txBox="1"/>
          <p:nvPr/>
        </p:nvSpPr>
        <p:spPr>
          <a:xfrm>
            <a:off x="6777882" y="4725160"/>
            <a:ext cx="1886607" cy="707886"/>
          </a:xfrm>
          <a:prstGeom prst="rect">
            <a:avLst/>
          </a:prstGeom>
          <a:noFill/>
        </p:spPr>
        <p:txBody>
          <a:bodyPr wrap="none" rtlCol="0">
            <a:spAutoFit/>
          </a:bodyPr>
          <a:lstStyle/>
          <a:p>
            <a:pPr defTabSz="914363"/>
            <a:r>
              <a:rPr lang="en-US" sz="2000" dirty="0">
                <a:solidFill>
                  <a:prstClr val="black"/>
                </a:solidFill>
              </a:rPr>
              <a:t>Loss of </a:t>
            </a:r>
          </a:p>
          <a:p>
            <a:pPr defTabSz="914363"/>
            <a:r>
              <a:rPr lang="en-US" sz="2000" dirty="0">
                <a:solidFill>
                  <a:prstClr val="black"/>
                </a:solidFill>
              </a:rPr>
              <a:t>species diversity</a:t>
            </a:r>
          </a:p>
        </p:txBody>
      </p:sp>
      <p:pic>
        <p:nvPicPr>
          <p:cNvPr id="19" name="Picture 18" descr="2050-presen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6460" y="1441057"/>
            <a:ext cx="5003442" cy="5003442"/>
          </a:xfrm>
          <a:prstGeom prst="rect">
            <a:avLst/>
          </a:prstGeom>
        </p:spPr>
      </p:pic>
      <p:sp>
        <p:nvSpPr>
          <p:cNvPr id="2" name="TextBox 1"/>
          <p:cNvSpPr txBox="1"/>
          <p:nvPr/>
        </p:nvSpPr>
        <p:spPr>
          <a:xfrm>
            <a:off x="2662308" y="1359515"/>
            <a:ext cx="1451488" cy="584775"/>
          </a:xfrm>
          <a:prstGeom prst="rect">
            <a:avLst/>
          </a:prstGeom>
          <a:noFill/>
        </p:spPr>
        <p:txBody>
          <a:bodyPr wrap="none" rtlCol="0">
            <a:spAutoFit/>
          </a:bodyPr>
          <a:lstStyle/>
          <a:p>
            <a:r>
              <a:rPr lang="en-US" sz="3200" dirty="0"/>
              <a:t>Present</a:t>
            </a:r>
          </a:p>
        </p:txBody>
      </p:sp>
      <p:sp>
        <p:nvSpPr>
          <p:cNvPr id="20" name="TextBox 19"/>
          <p:cNvSpPr txBox="1"/>
          <p:nvPr/>
        </p:nvSpPr>
        <p:spPr>
          <a:xfrm>
            <a:off x="7719429" y="1359516"/>
            <a:ext cx="1115604" cy="584775"/>
          </a:xfrm>
          <a:prstGeom prst="rect">
            <a:avLst/>
          </a:prstGeom>
          <a:noFill/>
        </p:spPr>
        <p:txBody>
          <a:bodyPr wrap="square" rtlCol="0">
            <a:spAutoFit/>
          </a:bodyPr>
          <a:lstStyle/>
          <a:p>
            <a:r>
              <a:rPr lang="en-US" sz="3200" dirty="0"/>
              <a:t>2050</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300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92B28316-18BD-1748-A835-43E6F64CA8CE}"/>
              </a:ext>
            </a:extLst>
          </p:cNvPr>
          <p:cNvPicPr>
            <a:picLocks noChangeAspect="1"/>
          </p:cNvPicPr>
          <p:nvPr/>
        </p:nvPicPr>
        <p:blipFill>
          <a:blip r:embed="rId2"/>
          <a:stretch>
            <a:fillRect/>
          </a:stretch>
        </p:blipFill>
        <p:spPr>
          <a:xfrm>
            <a:off x="5755037" y="1580398"/>
            <a:ext cx="6000785" cy="4286275"/>
          </a:xfrm>
          <a:prstGeom prst="rect">
            <a:avLst/>
          </a:prstGeom>
        </p:spPr>
      </p:pic>
      <p:sp>
        <p:nvSpPr>
          <p:cNvPr id="7" name="TextBox 6">
            <a:extLst>
              <a:ext uri="{FF2B5EF4-FFF2-40B4-BE49-F238E27FC236}">
                <a16:creationId xmlns:a16="http://schemas.microsoft.com/office/drawing/2014/main" id="{36567B1B-AEC6-384A-B568-40016B194FD0}"/>
              </a:ext>
            </a:extLst>
          </p:cNvPr>
          <p:cNvSpPr txBox="1"/>
          <p:nvPr/>
        </p:nvSpPr>
        <p:spPr>
          <a:xfrm>
            <a:off x="291735" y="1346988"/>
            <a:ext cx="5494210" cy="2800767"/>
          </a:xfrm>
          <a:prstGeom prst="rect">
            <a:avLst/>
          </a:prstGeom>
          <a:noFill/>
        </p:spPr>
        <p:txBody>
          <a:bodyPr wrap="square" rtlCol="0">
            <a:spAutoFit/>
          </a:bodyPr>
          <a:lstStyle/>
          <a:p>
            <a:r>
              <a:rPr lang="en-US" sz="2800" b="1" dirty="0"/>
              <a:t>Fundamental Niche</a:t>
            </a:r>
          </a:p>
          <a:p>
            <a:pPr marL="742950" lvl="1" indent="-285750">
              <a:buFont typeface="Arial" panose="020B0604020202020204" pitchFamily="34" charset="0"/>
              <a:buChar char="•"/>
            </a:pPr>
            <a:r>
              <a:rPr lang="en-US" sz="2800" dirty="0"/>
              <a:t>abiotic conditions a species could potentially occupy in the </a:t>
            </a:r>
            <a:r>
              <a:rPr lang="en-US" sz="2800" dirty="0">
                <a:solidFill>
                  <a:srgbClr val="FF0000"/>
                </a:solidFill>
              </a:rPr>
              <a:t>absence</a:t>
            </a:r>
            <a:r>
              <a:rPr lang="en-US" sz="2800" dirty="0"/>
              <a:t> of biotic interactions</a:t>
            </a:r>
          </a:p>
          <a:p>
            <a:pPr marL="742950" lvl="1" indent="-285750">
              <a:buFont typeface="Arial" panose="020B0604020202020204" pitchFamily="34" charset="0"/>
              <a:buChar char="•"/>
            </a:pPr>
            <a:endParaRPr lang="en-US" sz="3200" dirty="0"/>
          </a:p>
          <a:p>
            <a:r>
              <a:rPr lang="en-US" sz="3200" dirty="0"/>
              <a:t> </a:t>
            </a:r>
          </a:p>
        </p:txBody>
      </p:sp>
      <p:sp>
        <p:nvSpPr>
          <p:cNvPr id="2" name="Rectangle 1">
            <a:extLst>
              <a:ext uri="{FF2B5EF4-FFF2-40B4-BE49-F238E27FC236}">
                <a16:creationId xmlns:a16="http://schemas.microsoft.com/office/drawing/2014/main" id="{C9C73EBB-6731-3344-98FB-6AF867905794}"/>
              </a:ext>
            </a:extLst>
          </p:cNvPr>
          <p:cNvSpPr/>
          <p:nvPr/>
        </p:nvSpPr>
        <p:spPr>
          <a:xfrm>
            <a:off x="316261" y="3098504"/>
            <a:ext cx="5453449" cy="677108"/>
          </a:xfrm>
          <a:prstGeom prst="rect">
            <a:avLst/>
          </a:prstGeom>
        </p:spPr>
        <p:txBody>
          <a:bodyPr wrap="square">
            <a:spAutoFit/>
          </a:bodyPr>
          <a:lstStyle/>
          <a:p>
            <a:r>
              <a:rPr lang="en-US" sz="2000" dirty="0"/>
              <a:t>“</a:t>
            </a:r>
            <a:r>
              <a:rPr lang="en-US" dirty="0"/>
              <a:t>it is defined in multidimensional ecological space (MacArthur 1972).” – Peterson 2001</a:t>
            </a:r>
          </a:p>
        </p:txBody>
      </p:sp>
      <p:sp>
        <p:nvSpPr>
          <p:cNvPr id="8" name="TextBox 7">
            <a:extLst>
              <a:ext uri="{FF2B5EF4-FFF2-40B4-BE49-F238E27FC236}">
                <a16:creationId xmlns:a16="http://schemas.microsoft.com/office/drawing/2014/main" id="{B66A5203-7972-1B4B-A8DF-1D1BB6013B54}"/>
              </a:ext>
            </a:extLst>
          </p:cNvPr>
          <p:cNvSpPr txBox="1"/>
          <p:nvPr/>
        </p:nvSpPr>
        <p:spPr>
          <a:xfrm>
            <a:off x="457200" y="274320"/>
            <a:ext cx="5218801" cy="1015663"/>
          </a:xfrm>
          <a:prstGeom prst="rect">
            <a:avLst/>
          </a:prstGeom>
          <a:noFill/>
        </p:spPr>
        <p:txBody>
          <a:bodyPr wrap="none" rtlCol="0">
            <a:spAutoFit/>
          </a:bodyPr>
          <a:lstStyle/>
          <a:p>
            <a:r>
              <a:rPr lang="en-US" sz="6000" dirty="0"/>
              <a:t>Ecological Niche</a:t>
            </a:r>
          </a:p>
        </p:txBody>
      </p:sp>
    </p:spTree>
    <p:extLst>
      <p:ext uri="{BB962C8B-B14F-4D97-AF65-F5344CB8AC3E}">
        <p14:creationId xmlns:p14="http://schemas.microsoft.com/office/powerpoint/2010/main" val="767441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7189B4-584D-3805-2A14-4F0B1C07C71B}"/>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solidFill>
                  <a:srgbClr val="FF0000"/>
                </a:solidFill>
              </a:rPr>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1975959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Past Distribution:  Scrub Mint Clade</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ree, photo&#10;&#10;Description automatically generated">
            <a:extLst>
              <a:ext uri="{FF2B5EF4-FFF2-40B4-BE49-F238E27FC236}">
                <a16:creationId xmlns:a16="http://schemas.microsoft.com/office/drawing/2014/main" id="{C0A47873-FCE4-234B-A924-CFCDAA3EB2CB}"/>
              </a:ext>
            </a:extLst>
          </p:cNvPr>
          <p:cNvPicPr/>
          <p:nvPr/>
        </p:nvPicPr>
        <p:blipFill>
          <a:blip r:embed="rId3"/>
          <a:stretch>
            <a:fillRect/>
          </a:stretch>
        </p:blipFill>
        <p:spPr>
          <a:xfrm>
            <a:off x="1660837" y="1382110"/>
            <a:ext cx="8429093" cy="5188273"/>
          </a:xfrm>
          <a:prstGeom prst="rect">
            <a:avLst/>
          </a:prstGeom>
        </p:spPr>
      </p:pic>
      <p:sp>
        <p:nvSpPr>
          <p:cNvPr id="3" name="TextBox 2">
            <a:extLst>
              <a:ext uri="{FF2B5EF4-FFF2-40B4-BE49-F238E27FC236}">
                <a16:creationId xmlns:a16="http://schemas.microsoft.com/office/drawing/2014/main" id="{1D769871-5F11-04E8-4318-3FDDDC7C2F1D}"/>
              </a:ext>
            </a:extLst>
          </p:cNvPr>
          <p:cNvSpPr txBox="1"/>
          <p:nvPr/>
        </p:nvSpPr>
        <p:spPr>
          <a:xfrm>
            <a:off x="10089930" y="6495029"/>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a:t>
            </a:r>
            <a:r>
              <a:rPr lang="en-US" dirty="0">
                <a:solidFill>
                  <a:srgbClr val="000000"/>
                </a:solidFill>
                <a:ea typeface="Times New Roman" panose="02020603050405020304" pitchFamily="18" charset="0"/>
                <a:cs typeface="Arial" panose="020B0604020202020204" pitchFamily="34" charset="0"/>
              </a:rPr>
              <a:t> et al.</a:t>
            </a:r>
            <a:r>
              <a:rPr lang="en-US" sz="1800" dirty="0">
                <a:solidFill>
                  <a:srgbClr val="000000"/>
                </a:solidFill>
                <a:effectLst/>
                <a:ea typeface="Times New Roman" panose="02020603050405020304" pitchFamily="18" charset="0"/>
                <a:cs typeface="Arial" panose="020B0604020202020204" pitchFamily="34" charset="0"/>
              </a:rPr>
              <a:t> </a:t>
            </a:r>
            <a:r>
              <a:rPr lang="en-US" sz="1800" dirty="0" err="1">
                <a:solidFill>
                  <a:srgbClr val="000000"/>
                </a:solidFill>
                <a:effectLst/>
                <a:ea typeface="Times New Roman" panose="02020603050405020304" pitchFamily="18" charset="0"/>
                <a:cs typeface="Arial" panose="020B0604020202020204" pitchFamily="34" charset="0"/>
              </a:rPr>
              <a:t>unpubl</a:t>
            </a:r>
            <a:r>
              <a:rPr lang="en-US" dirty="0">
                <a:solidFill>
                  <a:srgbClr val="000000"/>
                </a:solidFill>
                <a:ea typeface="Times New Roman" panose="02020603050405020304" pitchFamily="18" charset="0"/>
                <a:cs typeface="Arial" panose="020B0604020202020204" pitchFamily="34" charset="0"/>
              </a:rPr>
              <a:t>.</a:t>
            </a:r>
            <a:endParaRPr lang="en-US" dirty="0"/>
          </a:p>
        </p:txBody>
      </p:sp>
      <p:sp>
        <p:nvSpPr>
          <p:cNvPr id="4" name="TextBox 3">
            <a:extLst>
              <a:ext uri="{FF2B5EF4-FFF2-40B4-BE49-F238E27FC236}">
                <a16:creationId xmlns:a16="http://schemas.microsoft.com/office/drawing/2014/main" id="{FA58456F-8624-23A1-2368-2F9B7615514F}"/>
              </a:ext>
            </a:extLst>
          </p:cNvPr>
          <p:cNvSpPr txBox="1"/>
          <p:nvPr/>
        </p:nvSpPr>
        <p:spPr>
          <a:xfrm>
            <a:off x="10089930" y="6222227"/>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 2020</a:t>
            </a:r>
            <a:endParaRPr lang="en-US" dirty="0"/>
          </a:p>
        </p:txBody>
      </p:sp>
    </p:spTree>
    <p:extLst>
      <p:ext uri="{BB962C8B-B14F-4D97-AF65-F5344CB8AC3E}">
        <p14:creationId xmlns:p14="http://schemas.microsoft.com/office/powerpoint/2010/main" val="4192477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Past Distribution</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A screenshot of a cell phone&#10;&#10;Description automatically generated">
            <a:extLst>
              <a:ext uri="{FF2B5EF4-FFF2-40B4-BE49-F238E27FC236}">
                <a16:creationId xmlns:a16="http://schemas.microsoft.com/office/drawing/2014/main" id="{DE565881-909A-7B4E-9FBA-876E7F064E11}"/>
              </a:ext>
            </a:extLst>
          </p:cNvPr>
          <p:cNvPicPr/>
          <p:nvPr/>
        </p:nvPicPr>
        <p:blipFill rotWithShape="1">
          <a:blip r:embed="rId3" cstate="screen">
            <a:extLst>
              <a:ext uri="{28A0092B-C50C-407E-A947-70E740481C1C}">
                <a14:useLocalDpi xmlns:a14="http://schemas.microsoft.com/office/drawing/2010/main"/>
              </a:ext>
            </a:extLst>
          </a:blip>
          <a:srcRect l="6140"/>
          <a:stretch/>
        </p:blipFill>
        <p:spPr>
          <a:xfrm>
            <a:off x="0" y="1581867"/>
            <a:ext cx="5513332" cy="3705809"/>
          </a:xfrm>
          <a:prstGeom prst="rect">
            <a:avLst/>
          </a:prstGeom>
        </p:spPr>
      </p:pic>
      <p:sp>
        <p:nvSpPr>
          <p:cNvPr id="3" name="TextBox 2">
            <a:extLst>
              <a:ext uri="{FF2B5EF4-FFF2-40B4-BE49-F238E27FC236}">
                <a16:creationId xmlns:a16="http://schemas.microsoft.com/office/drawing/2014/main" id="{36AFE305-A639-0149-B6ED-576D24866CC0}"/>
              </a:ext>
            </a:extLst>
          </p:cNvPr>
          <p:cNvSpPr txBox="1"/>
          <p:nvPr/>
        </p:nvSpPr>
        <p:spPr>
          <a:xfrm>
            <a:off x="336683" y="5287726"/>
            <a:ext cx="2165849" cy="954107"/>
          </a:xfrm>
          <a:prstGeom prst="rect">
            <a:avLst/>
          </a:prstGeom>
          <a:noFill/>
        </p:spPr>
        <p:txBody>
          <a:bodyPr wrap="none" rtlCol="0">
            <a:spAutoFit/>
          </a:bodyPr>
          <a:lstStyle/>
          <a:p>
            <a:r>
              <a:rPr lang="en-US" sz="2800" dirty="0" err="1"/>
              <a:t>PaleoClim</a:t>
            </a:r>
            <a:r>
              <a:rPr lang="en-US" sz="2800" dirty="0"/>
              <a:t>:</a:t>
            </a:r>
          </a:p>
          <a:p>
            <a:r>
              <a:rPr lang="en-US" sz="2800" dirty="0" err="1"/>
              <a:t>paleoclim.org</a:t>
            </a:r>
            <a:endParaRPr lang="en-US" sz="2800" dirty="0"/>
          </a:p>
        </p:txBody>
      </p:sp>
      <p:pic>
        <p:nvPicPr>
          <p:cNvPr id="5" name="Picture 4">
            <a:extLst>
              <a:ext uri="{FF2B5EF4-FFF2-40B4-BE49-F238E27FC236}">
                <a16:creationId xmlns:a16="http://schemas.microsoft.com/office/drawing/2014/main" id="{3AB7B332-EDDB-264B-A7DB-B257C3759DDE}"/>
              </a:ext>
            </a:extLst>
          </p:cNvPr>
          <p:cNvPicPr>
            <a:picLocks noChangeAspect="1"/>
          </p:cNvPicPr>
          <p:nvPr/>
        </p:nvPicPr>
        <p:blipFill>
          <a:blip r:embed="rId4"/>
          <a:stretch>
            <a:fillRect/>
          </a:stretch>
        </p:blipFill>
        <p:spPr>
          <a:xfrm>
            <a:off x="2615530" y="5697953"/>
            <a:ext cx="4287864" cy="1078927"/>
          </a:xfrm>
          <a:prstGeom prst="rect">
            <a:avLst/>
          </a:prstGeom>
        </p:spPr>
      </p:pic>
      <p:sp>
        <p:nvSpPr>
          <p:cNvPr id="10" name="TextBox 9">
            <a:extLst>
              <a:ext uri="{FF2B5EF4-FFF2-40B4-BE49-F238E27FC236}">
                <a16:creationId xmlns:a16="http://schemas.microsoft.com/office/drawing/2014/main" id="{B01236C8-884D-9948-B113-6B7383437168}"/>
              </a:ext>
            </a:extLst>
          </p:cNvPr>
          <p:cNvSpPr txBox="1"/>
          <p:nvPr/>
        </p:nvSpPr>
        <p:spPr>
          <a:xfrm>
            <a:off x="8544910" y="6488667"/>
            <a:ext cx="3647090" cy="369332"/>
          </a:xfrm>
          <a:prstGeom prst="rect">
            <a:avLst/>
          </a:prstGeom>
          <a:noFill/>
        </p:spPr>
        <p:txBody>
          <a:bodyPr wrap="square">
            <a:spAutoFit/>
          </a:bodyPr>
          <a:lstStyle/>
          <a:p>
            <a:pPr marL="457200" marR="0" indent="-457200">
              <a:spcBef>
                <a:spcPts val="0"/>
              </a:spcBef>
              <a:spcAft>
                <a:spcPts val="0"/>
              </a:spcAft>
            </a:pPr>
            <a:r>
              <a:rPr lang="en-US" sz="1800" dirty="0">
                <a:effectLst/>
                <a:ea typeface="Times New Roman" panose="02020603050405020304" pitchFamily="18" charset="0"/>
              </a:rPr>
              <a:t>Folk</a:t>
            </a:r>
            <a:r>
              <a:rPr lang="en-US" dirty="0">
                <a:ea typeface="Times New Roman" panose="02020603050405020304" pitchFamily="18" charset="0"/>
              </a:rPr>
              <a:t> et al</a:t>
            </a:r>
            <a:r>
              <a:rPr lang="en-US" sz="1800" dirty="0">
                <a:effectLst/>
                <a:ea typeface="Times New Roman" panose="02020603050405020304" pitchFamily="18" charset="0"/>
              </a:rPr>
              <a:t>. 2018. </a:t>
            </a:r>
            <a:r>
              <a:rPr lang="en-US" sz="1800" i="1" dirty="0">
                <a:effectLst/>
                <a:ea typeface="Times New Roman" panose="02020603050405020304" pitchFamily="18" charset="0"/>
              </a:rPr>
              <a:t>American Naturalist</a:t>
            </a:r>
            <a:endParaRPr lang="en-US" sz="2000" dirty="0">
              <a:effectLst/>
              <a:ea typeface="Times New Roman" panose="02020603050405020304" pitchFamily="18" charset="0"/>
            </a:endParaRPr>
          </a:p>
        </p:txBody>
      </p:sp>
      <p:sp>
        <p:nvSpPr>
          <p:cNvPr id="12" name="TextBox 11">
            <a:extLst>
              <a:ext uri="{FF2B5EF4-FFF2-40B4-BE49-F238E27FC236}">
                <a16:creationId xmlns:a16="http://schemas.microsoft.com/office/drawing/2014/main" id="{FF4F9C39-7BEB-BF45-92C0-5B49E65230C7}"/>
              </a:ext>
            </a:extLst>
          </p:cNvPr>
          <p:cNvSpPr txBox="1"/>
          <p:nvPr/>
        </p:nvSpPr>
        <p:spPr>
          <a:xfrm>
            <a:off x="8544910" y="6215865"/>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a:t>
            </a:r>
            <a:r>
              <a:rPr lang="en-US" dirty="0">
                <a:solidFill>
                  <a:srgbClr val="000000"/>
                </a:solidFill>
                <a:ea typeface="Times New Roman" panose="02020603050405020304" pitchFamily="18" charset="0"/>
                <a:cs typeface="Arial" panose="020B0604020202020204" pitchFamily="34" charset="0"/>
              </a:rPr>
              <a:t> et al.</a:t>
            </a:r>
            <a:r>
              <a:rPr lang="en-US" sz="1800" dirty="0">
                <a:solidFill>
                  <a:srgbClr val="000000"/>
                </a:solidFill>
                <a:effectLst/>
                <a:ea typeface="Times New Roman" panose="02020603050405020304" pitchFamily="18" charset="0"/>
                <a:cs typeface="Arial" panose="020B0604020202020204" pitchFamily="34" charset="0"/>
              </a:rPr>
              <a:t> </a:t>
            </a:r>
            <a:r>
              <a:rPr lang="en-US" sz="1800" dirty="0" err="1">
                <a:solidFill>
                  <a:srgbClr val="000000"/>
                </a:solidFill>
                <a:effectLst/>
                <a:ea typeface="Times New Roman" panose="02020603050405020304" pitchFamily="18" charset="0"/>
                <a:cs typeface="Arial" panose="020B0604020202020204" pitchFamily="34" charset="0"/>
              </a:rPr>
              <a:t>unpubl</a:t>
            </a:r>
            <a:r>
              <a:rPr lang="en-US" sz="1800" dirty="0">
                <a:solidFill>
                  <a:srgbClr val="000000"/>
                </a:solidFill>
                <a:effectLst/>
                <a:ea typeface="Times New Roman" panose="02020603050405020304" pitchFamily="18" charset="0"/>
                <a:cs typeface="Arial" panose="020B0604020202020204" pitchFamily="34" charset="0"/>
              </a:rPr>
              <a:t>.</a:t>
            </a:r>
            <a:endParaRPr lang="en-US" dirty="0"/>
          </a:p>
        </p:txBody>
      </p:sp>
      <p:pic>
        <p:nvPicPr>
          <p:cNvPr id="4" name="Picture 3" descr="A picture containing map&#10;&#10;Description automatically generated">
            <a:extLst>
              <a:ext uri="{FF2B5EF4-FFF2-40B4-BE49-F238E27FC236}">
                <a16:creationId xmlns:a16="http://schemas.microsoft.com/office/drawing/2014/main" id="{0C0E4198-9392-492D-E792-4E38D7EB2EDA}"/>
              </a:ext>
            </a:extLst>
          </p:cNvPr>
          <p:cNvPicPr>
            <a:picLocks noChangeAspect="1"/>
          </p:cNvPicPr>
          <p:nvPr/>
        </p:nvPicPr>
        <p:blipFill rotWithShape="1">
          <a:blip r:embed="rId5"/>
          <a:srcRect r="2223"/>
          <a:stretch/>
        </p:blipFill>
        <p:spPr>
          <a:xfrm>
            <a:off x="5406425" y="1338256"/>
            <a:ext cx="6785575" cy="4032530"/>
          </a:xfrm>
          <a:prstGeom prst="rect">
            <a:avLst/>
          </a:prstGeom>
        </p:spPr>
      </p:pic>
      <p:sp>
        <p:nvSpPr>
          <p:cNvPr id="6" name="TextBox 5">
            <a:extLst>
              <a:ext uri="{FF2B5EF4-FFF2-40B4-BE49-F238E27FC236}">
                <a16:creationId xmlns:a16="http://schemas.microsoft.com/office/drawing/2014/main" id="{A89BF53F-3EB3-140C-9BBD-E997736D091B}"/>
              </a:ext>
            </a:extLst>
          </p:cNvPr>
          <p:cNvSpPr txBox="1"/>
          <p:nvPr/>
        </p:nvSpPr>
        <p:spPr>
          <a:xfrm>
            <a:off x="8544910" y="5943063"/>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 2020</a:t>
            </a:r>
            <a:endParaRPr lang="en-US" dirty="0"/>
          </a:p>
        </p:txBody>
      </p:sp>
    </p:spTree>
    <p:extLst>
      <p:ext uri="{BB962C8B-B14F-4D97-AF65-F5344CB8AC3E}">
        <p14:creationId xmlns:p14="http://schemas.microsoft.com/office/powerpoint/2010/main" val="2424585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069B9F8-C65B-314F-E53C-4716926B629E}"/>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solidFill>
                  <a:srgbClr val="FF0000"/>
                </a:solidFill>
              </a:rPr>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3164483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312" y="13494"/>
            <a:ext cx="9464040" cy="1193006"/>
          </a:xfrm>
        </p:spPr>
        <p:txBody>
          <a:bodyPr>
            <a:normAutofit/>
          </a:bodyPr>
          <a:lstStyle/>
          <a:p>
            <a:pPr algn="ctr"/>
            <a:r>
              <a:rPr lang="en-US" dirty="0">
                <a:latin typeface="+mn-lt"/>
              </a:rPr>
              <a:t>What to Protect?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768" y="1206501"/>
            <a:ext cx="8422132" cy="5409989"/>
          </a:xfrm>
          <a:prstGeom prst="rect">
            <a:avLst/>
          </a:prstGeom>
        </p:spPr>
      </p:pic>
    </p:spTree>
    <p:extLst>
      <p:ext uri="{BB962C8B-B14F-4D97-AF65-F5344CB8AC3E}">
        <p14:creationId xmlns:p14="http://schemas.microsoft.com/office/powerpoint/2010/main" val="3133652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52203" y="137035"/>
            <a:ext cx="10268349" cy="803443"/>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sz="3600" dirty="0"/>
              <a:t>Phylogenetic Diversity:</a:t>
            </a:r>
          </a:p>
          <a:p>
            <a:r>
              <a:rPr lang="en-US" sz="3600" dirty="0"/>
              <a:t>	</a:t>
            </a:r>
            <a:r>
              <a:rPr lang="en-US" sz="3600" b="0" dirty="0"/>
              <a:t>How much of the Tree of Life is present in a    	geographic area? </a:t>
            </a:r>
          </a:p>
        </p:txBody>
      </p:sp>
      <p:sp>
        <p:nvSpPr>
          <p:cNvPr id="3" name="TextBox 2"/>
          <p:cNvSpPr txBox="1"/>
          <p:nvPr/>
        </p:nvSpPr>
        <p:spPr>
          <a:xfrm>
            <a:off x="1808036" y="2059085"/>
            <a:ext cx="4083616" cy="523220"/>
          </a:xfrm>
          <a:prstGeom prst="rect">
            <a:avLst/>
          </a:prstGeom>
          <a:noFill/>
        </p:spPr>
        <p:txBody>
          <a:bodyPr wrap="square" rtlCol="0">
            <a:spAutoFit/>
          </a:bodyPr>
          <a:lstStyle/>
          <a:p>
            <a:r>
              <a:rPr lang="en-US" sz="2800" dirty="0"/>
              <a:t>Oaks</a:t>
            </a:r>
          </a:p>
        </p:txBody>
      </p:sp>
      <p:pic>
        <p:nvPicPr>
          <p:cNvPr id="11" name="Picture 1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08036" y="2841856"/>
            <a:ext cx="1102494" cy="661080"/>
          </a:xfrm>
          <a:prstGeom prst="rect">
            <a:avLst/>
          </a:prstGeom>
        </p:spPr>
      </p:pic>
      <p:pic>
        <p:nvPicPr>
          <p:cNvPr id="12" name="Picture 1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2048" y="2841856"/>
            <a:ext cx="1102494" cy="661080"/>
          </a:xfrm>
          <a:prstGeom prst="rect">
            <a:avLst/>
          </a:prstGeom>
        </p:spPr>
      </p:pic>
      <p:pic>
        <p:nvPicPr>
          <p:cNvPr id="13" name="Picture 1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94542" y="2841856"/>
            <a:ext cx="1102494" cy="661080"/>
          </a:xfrm>
          <a:prstGeom prst="rect">
            <a:avLst/>
          </a:prstGeom>
        </p:spPr>
      </p:pic>
      <p:pic>
        <p:nvPicPr>
          <p:cNvPr id="14" name="Picture 1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7036" y="2841856"/>
            <a:ext cx="1102494" cy="661080"/>
          </a:xfrm>
          <a:prstGeom prst="rect">
            <a:avLst/>
          </a:prstGeom>
        </p:spPr>
      </p:pic>
      <p:pic>
        <p:nvPicPr>
          <p:cNvPr id="19" name="Picture 18"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08036" y="3500672"/>
            <a:ext cx="1102494" cy="661080"/>
          </a:xfrm>
          <a:prstGeom prst="rect">
            <a:avLst/>
          </a:prstGeom>
        </p:spPr>
      </p:pic>
      <p:pic>
        <p:nvPicPr>
          <p:cNvPr id="20" name="Picture 1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2048" y="3500672"/>
            <a:ext cx="1102494" cy="661080"/>
          </a:xfrm>
          <a:prstGeom prst="rect">
            <a:avLst/>
          </a:prstGeom>
        </p:spPr>
      </p:pic>
      <p:pic>
        <p:nvPicPr>
          <p:cNvPr id="21" name="Picture 2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94542" y="3500672"/>
            <a:ext cx="1102494" cy="661080"/>
          </a:xfrm>
          <a:prstGeom prst="rect">
            <a:avLst/>
          </a:prstGeom>
        </p:spPr>
      </p:pic>
      <p:pic>
        <p:nvPicPr>
          <p:cNvPr id="22" name="Picture 2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7036" y="3500672"/>
            <a:ext cx="1102494" cy="661080"/>
          </a:xfrm>
          <a:prstGeom prst="rect">
            <a:avLst/>
          </a:prstGeom>
        </p:spPr>
      </p:pic>
      <p:sp>
        <p:nvSpPr>
          <p:cNvPr id="27" name="TextBox 26"/>
          <p:cNvSpPr txBox="1"/>
          <p:nvPr/>
        </p:nvSpPr>
        <p:spPr>
          <a:xfrm>
            <a:off x="1852734" y="4419600"/>
            <a:ext cx="4083616" cy="523220"/>
          </a:xfrm>
          <a:prstGeom prst="rect">
            <a:avLst/>
          </a:prstGeom>
          <a:noFill/>
        </p:spPr>
        <p:txBody>
          <a:bodyPr wrap="square" rtlCol="0">
            <a:spAutoFit/>
          </a:bodyPr>
          <a:lstStyle/>
          <a:p>
            <a:r>
              <a:rPr lang="en-US" sz="2800" dirty="0"/>
              <a:t>Vs.</a:t>
            </a:r>
          </a:p>
        </p:txBody>
      </p:sp>
      <p:pic>
        <p:nvPicPr>
          <p:cNvPr id="46" name="Picture 4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11346" y="5699741"/>
            <a:ext cx="1102494" cy="661080"/>
          </a:xfrm>
          <a:prstGeom prst="rect">
            <a:avLst/>
          </a:prstGeom>
        </p:spPr>
      </p:pic>
      <p:pic>
        <p:nvPicPr>
          <p:cNvPr id="2" name="Picture 1"/>
          <p:cNvPicPr>
            <a:picLocks noChangeAspect="1"/>
          </p:cNvPicPr>
          <p:nvPr/>
        </p:nvPicPr>
        <p:blipFill>
          <a:blip r:embed="rId4"/>
          <a:stretch>
            <a:fillRect/>
          </a:stretch>
        </p:blipFill>
        <p:spPr>
          <a:xfrm>
            <a:off x="3040388" y="4482805"/>
            <a:ext cx="1003300" cy="1219200"/>
          </a:xfrm>
          <a:prstGeom prst="rect">
            <a:avLst/>
          </a:prstGeom>
        </p:spPr>
      </p:pic>
      <p:pic>
        <p:nvPicPr>
          <p:cNvPr id="5" name="Picture 4"/>
          <p:cNvPicPr>
            <a:picLocks noChangeAspect="1"/>
          </p:cNvPicPr>
          <p:nvPr/>
        </p:nvPicPr>
        <p:blipFill>
          <a:blip r:embed="rId5"/>
          <a:stretch>
            <a:fillRect/>
          </a:stretch>
        </p:blipFill>
        <p:spPr>
          <a:xfrm>
            <a:off x="3913840" y="5614721"/>
            <a:ext cx="1447800" cy="1219200"/>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53292" y="5595524"/>
            <a:ext cx="1076721" cy="874836"/>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37895" y="5612458"/>
            <a:ext cx="886243" cy="886243"/>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3689" y="4482805"/>
            <a:ext cx="944880" cy="1181100"/>
          </a:xfrm>
          <a:prstGeom prst="rect">
            <a:avLst/>
          </a:prstGeom>
        </p:spPr>
      </p:pic>
      <p:pic>
        <p:nvPicPr>
          <p:cNvPr id="1026" name="Picture 2" descr="🤔 Thinking Face emoji Meaning | Dictionary.com">
            <a:extLst>
              <a:ext uri="{FF2B5EF4-FFF2-40B4-BE49-F238E27FC236}">
                <a16:creationId xmlns:a16="http://schemas.microsoft.com/office/drawing/2014/main" id="{E16395A7-0199-8846-B8F4-9620AC554C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9056" y="149343"/>
            <a:ext cx="1624942" cy="16249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hart, box and whisker chart&#10;&#10;Description automatically generated">
            <a:extLst>
              <a:ext uri="{FF2B5EF4-FFF2-40B4-BE49-F238E27FC236}">
                <a16:creationId xmlns:a16="http://schemas.microsoft.com/office/drawing/2014/main" id="{02E9DFF7-9B18-754C-833A-EDFF3866A3AD}"/>
              </a:ext>
            </a:extLst>
          </p:cNvPr>
          <p:cNvPicPr>
            <a:picLocks noChangeAspect="1"/>
          </p:cNvPicPr>
          <p:nvPr/>
        </p:nvPicPr>
        <p:blipFill rotWithShape="1">
          <a:blip r:embed="rId10"/>
          <a:srcRect l="49879" t="14036" b="15279"/>
          <a:stretch/>
        </p:blipFill>
        <p:spPr>
          <a:xfrm>
            <a:off x="7124004" y="2582305"/>
            <a:ext cx="3777910" cy="2083540"/>
          </a:xfrm>
          <a:prstGeom prst="rect">
            <a:avLst/>
          </a:prstGeom>
        </p:spPr>
      </p:pic>
      <p:pic>
        <p:nvPicPr>
          <p:cNvPr id="24" name="Picture 23" descr="Chart, box and whisker chart&#10;&#10;Description automatically generated">
            <a:extLst>
              <a:ext uri="{FF2B5EF4-FFF2-40B4-BE49-F238E27FC236}">
                <a16:creationId xmlns:a16="http://schemas.microsoft.com/office/drawing/2014/main" id="{E7BE17DB-578F-5843-A6E3-8566BA45B9BB}"/>
              </a:ext>
            </a:extLst>
          </p:cNvPr>
          <p:cNvPicPr>
            <a:picLocks noChangeAspect="1"/>
          </p:cNvPicPr>
          <p:nvPr/>
        </p:nvPicPr>
        <p:blipFill rotWithShape="1">
          <a:blip r:embed="rId10"/>
          <a:srcRect t="15695" r="50052" b="15279"/>
          <a:stretch/>
        </p:blipFill>
        <p:spPr>
          <a:xfrm>
            <a:off x="7124004" y="4792717"/>
            <a:ext cx="3911168" cy="1984125"/>
          </a:xfrm>
          <a:prstGeom prst="rect">
            <a:avLst/>
          </a:prstGeom>
        </p:spPr>
      </p:pic>
      <p:pic>
        <p:nvPicPr>
          <p:cNvPr id="25" name="pasted-image.pdf">
            <a:extLst>
              <a:ext uri="{FF2B5EF4-FFF2-40B4-BE49-F238E27FC236}">
                <a16:creationId xmlns:a16="http://schemas.microsoft.com/office/drawing/2014/main" id="{3BF52C27-64FA-824D-94DB-9A052F117094}"/>
              </a:ext>
            </a:extLst>
          </p:cNvPr>
          <p:cNvPicPr>
            <a:picLocks noChangeAspect="1"/>
          </p:cNvPicPr>
          <p:nvPr/>
        </p:nvPicPr>
        <p:blipFill>
          <a:blip r:embed="rId11"/>
          <a:stretch>
            <a:fillRect/>
          </a:stretch>
        </p:blipFill>
        <p:spPr>
          <a:xfrm>
            <a:off x="2131762" y="4852206"/>
            <a:ext cx="944947" cy="868477"/>
          </a:xfrm>
          <a:prstGeom prst="rect">
            <a:avLst/>
          </a:prstGeom>
          <a:ln w="12700">
            <a:miter lim="400000"/>
          </a:ln>
        </p:spPr>
      </p:pic>
      <p:pic>
        <p:nvPicPr>
          <p:cNvPr id="26" name="pasted-image.pdf">
            <a:extLst>
              <a:ext uri="{FF2B5EF4-FFF2-40B4-BE49-F238E27FC236}">
                <a16:creationId xmlns:a16="http://schemas.microsoft.com/office/drawing/2014/main" id="{CC17AFFB-1812-584E-AC84-958B01A3E6A9}"/>
              </a:ext>
            </a:extLst>
          </p:cNvPr>
          <p:cNvPicPr>
            <a:picLocks noChangeAspect="1"/>
          </p:cNvPicPr>
          <p:nvPr/>
        </p:nvPicPr>
        <p:blipFill>
          <a:blip r:embed="rId12"/>
          <a:stretch>
            <a:fillRect/>
          </a:stretch>
        </p:blipFill>
        <p:spPr>
          <a:xfrm>
            <a:off x="4988569" y="4667686"/>
            <a:ext cx="1065031" cy="947146"/>
          </a:xfrm>
          <a:prstGeom prst="rect">
            <a:avLst/>
          </a:prstGeom>
          <a:ln w="12700">
            <a:miter lim="400000"/>
          </a:ln>
        </p:spPr>
      </p:pic>
    </p:spTree>
    <p:extLst>
      <p:ext uri="{BB962C8B-B14F-4D97-AF65-F5344CB8AC3E}">
        <p14:creationId xmlns:p14="http://schemas.microsoft.com/office/powerpoint/2010/main" val="1806687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rcleGr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24202" y="1096751"/>
            <a:ext cx="6222999" cy="5846575"/>
          </a:xfrm>
          <a:prstGeom prst="rect">
            <a:avLst/>
          </a:prstGeom>
        </p:spPr>
      </p:pic>
      <p:sp>
        <p:nvSpPr>
          <p:cNvPr id="6" name="Title 1"/>
          <p:cNvSpPr txBox="1">
            <a:spLocks/>
          </p:cNvSpPr>
          <p:nvPr/>
        </p:nvSpPr>
        <p:spPr>
          <a:xfrm>
            <a:off x="2787652" y="358467"/>
            <a:ext cx="6559549" cy="553440"/>
          </a:xfrm>
          <a:prstGeom prst="rect">
            <a:avLst/>
          </a:prstGeom>
        </p:spPr>
        <p:txBody>
          <a:bodyPr vert="horz" lIns="51435" tIns="25718" rIns="51435" bIns="25718"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mn-lt"/>
              </a:rPr>
              <a:t>Phylogenetic Diversity</a:t>
            </a:r>
          </a:p>
          <a:p>
            <a:r>
              <a:rPr lang="en-US" dirty="0">
                <a:latin typeface="+mn-lt"/>
              </a:rPr>
              <a:t>Florida Plant Phylogeny</a:t>
            </a:r>
          </a:p>
        </p:txBody>
      </p:sp>
      <p:sp>
        <p:nvSpPr>
          <p:cNvPr id="2" name="TextBox 1">
            <a:extLst>
              <a:ext uri="{FF2B5EF4-FFF2-40B4-BE49-F238E27FC236}">
                <a16:creationId xmlns:a16="http://schemas.microsoft.com/office/drawing/2014/main" id="{92022C6B-4F82-9D73-41EB-F18C23603A68}"/>
              </a:ext>
            </a:extLst>
          </p:cNvPr>
          <p:cNvSpPr txBox="1"/>
          <p:nvPr/>
        </p:nvSpPr>
        <p:spPr>
          <a:xfrm>
            <a:off x="0" y="6488668"/>
            <a:ext cx="1699889" cy="369332"/>
          </a:xfrm>
          <a:prstGeom prst="rect">
            <a:avLst/>
          </a:prstGeom>
          <a:noFill/>
        </p:spPr>
        <p:txBody>
          <a:bodyPr wrap="none" rtlCol="0">
            <a:spAutoFit/>
          </a:bodyPr>
          <a:lstStyle/>
          <a:p>
            <a:r>
              <a:rPr lang="en-US" dirty="0"/>
              <a:t>Allen et al. 2019</a:t>
            </a:r>
          </a:p>
        </p:txBody>
      </p:sp>
    </p:spTree>
    <p:extLst>
      <p:ext uri="{BB962C8B-B14F-4D97-AF65-F5344CB8AC3E}">
        <p14:creationId xmlns:p14="http://schemas.microsoft.com/office/powerpoint/2010/main" val="4046796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Computing Phylogenetic Diversity</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865AAF38-5220-9148-B60F-32659EF9A3D5}"/>
              </a:ext>
            </a:extLst>
          </p:cNvPr>
          <p:cNvSpPr txBox="1">
            <a:spLocks/>
          </p:cNvSpPr>
          <p:nvPr/>
        </p:nvSpPr>
        <p:spPr>
          <a:xfrm>
            <a:off x="113250" y="1284288"/>
            <a:ext cx="10631956" cy="96413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dirty="0"/>
              <a:t>Phylogenetic Diversity:</a:t>
            </a:r>
          </a:p>
          <a:p>
            <a:r>
              <a:rPr lang="en-US" dirty="0"/>
              <a:t>	</a:t>
            </a:r>
            <a:r>
              <a:rPr lang="en-US" b="0" dirty="0"/>
              <a:t>How much of the Tree of Life is present 	in a geographic area? </a:t>
            </a:r>
          </a:p>
        </p:txBody>
      </p:sp>
      <p:pic>
        <p:nvPicPr>
          <p:cNvPr id="23" name="Picture 22">
            <a:extLst>
              <a:ext uri="{FF2B5EF4-FFF2-40B4-BE49-F238E27FC236}">
                <a16:creationId xmlns:a16="http://schemas.microsoft.com/office/drawing/2014/main" id="{8991952C-337A-B340-A621-2FE969EDC4ED}"/>
              </a:ext>
            </a:extLst>
          </p:cNvPr>
          <p:cNvPicPr>
            <a:picLocks noChangeAspect="1"/>
          </p:cNvPicPr>
          <p:nvPr/>
        </p:nvPicPr>
        <p:blipFill rotWithShape="1">
          <a:blip r:embed="rId3"/>
          <a:srcRect l="31092" t="24315" r="33500" b="11600"/>
          <a:stretch/>
        </p:blipFill>
        <p:spPr>
          <a:xfrm>
            <a:off x="6020280" y="2375419"/>
            <a:ext cx="4421732" cy="4501695"/>
          </a:xfrm>
          <a:prstGeom prst="rect">
            <a:avLst/>
          </a:prstGeom>
        </p:spPr>
      </p:pic>
      <p:pic>
        <p:nvPicPr>
          <p:cNvPr id="24" name="Picture 23" descr="PanhandlePointOnAlpha.pdf">
            <a:extLst>
              <a:ext uri="{FF2B5EF4-FFF2-40B4-BE49-F238E27FC236}">
                <a16:creationId xmlns:a16="http://schemas.microsoft.com/office/drawing/2014/main" id="{7A05A616-2F0B-4D43-A599-3823D23FC6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697" y="2248420"/>
            <a:ext cx="3697510" cy="3697510"/>
          </a:xfrm>
          <a:prstGeom prst="rect">
            <a:avLst/>
          </a:prstGeom>
        </p:spPr>
      </p:pic>
      <p:sp>
        <p:nvSpPr>
          <p:cNvPr id="26" name="TextBox 25">
            <a:extLst>
              <a:ext uri="{FF2B5EF4-FFF2-40B4-BE49-F238E27FC236}">
                <a16:creationId xmlns:a16="http://schemas.microsoft.com/office/drawing/2014/main" id="{D2418A4C-2AAE-C44B-BDE7-AB3A8CBA4304}"/>
              </a:ext>
            </a:extLst>
          </p:cNvPr>
          <p:cNvSpPr txBox="1"/>
          <p:nvPr/>
        </p:nvSpPr>
        <p:spPr>
          <a:xfrm>
            <a:off x="3725572" y="2696530"/>
            <a:ext cx="2859348" cy="3046988"/>
          </a:xfrm>
          <a:prstGeom prst="rect">
            <a:avLst/>
          </a:prstGeom>
          <a:noFill/>
        </p:spPr>
        <p:txBody>
          <a:bodyPr wrap="square" rtlCol="0">
            <a:spAutoFit/>
          </a:bodyPr>
          <a:lstStyle/>
          <a:p>
            <a:r>
              <a:rPr lang="en-US" sz="3200" i="1" dirty="0"/>
              <a:t>Species A</a:t>
            </a:r>
          </a:p>
          <a:p>
            <a:r>
              <a:rPr lang="en-US" sz="3200" i="1" dirty="0"/>
              <a:t>Species B</a:t>
            </a:r>
          </a:p>
          <a:p>
            <a:r>
              <a:rPr lang="en-US" sz="3200" i="1" dirty="0"/>
              <a:t>Species C</a:t>
            </a:r>
          </a:p>
          <a:p>
            <a:r>
              <a:rPr lang="en-US" sz="3200" i="1" dirty="0"/>
              <a:t>Species D</a:t>
            </a:r>
          </a:p>
          <a:p>
            <a:r>
              <a:rPr lang="en-US" sz="3200" i="1" dirty="0"/>
              <a:t>Species E</a:t>
            </a:r>
          </a:p>
          <a:p>
            <a:r>
              <a:rPr lang="en-US" sz="3200" i="1" dirty="0"/>
              <a:t>…</a:t>
            </a:r>
          </a:p>
        </p:txBody>
      </p:sp>
      <p:sp>
        <p:nvSpPr>
          <p:cNvPr id="9" name="TextBox 8">
            <a:extLst>
              <a:ext uri="{FF2B5EF4-FFF2-40B4-BE49-F238E27FC236}">
                <a16:creationId xmlns:a16="http://schemas.microsoft.com/office/drawing/2014/main" id="{24B94CB3-B6A5-3344-83C1-71BA0E6BF9B2}"/>
              </a:ext>
            </a:extLst>
          </p:cNvPr>
          <p:cNvSpPr txBox="1"/>
          <p:nvPr/>
        </p:nvSpPr>
        <p:spPr>
          <a:xfrm>
            <a:off x="247362" y="5649130"/>
            <a:ext cx="3831652" cy="707886"/>
          </a:xfrm>
          <a:prstGeom prst="rect">
            <a:avLst/>
          </a:prstGeom>
          <a:noFill/>
        </p:spPr>
        <p:txBody>
          <a:bodyPr wrap="square" rtlCol="0">
            <a:spAutoFit/>
          </a:bodyPr>
          <a:lstStyle/>
          <a:p>
            <a:r>
              <a:rPr lang="en-US" sz="2000" dirty="0"/>
              <a:t>8,045 pixels/communities</a:t>
            </a:r>
          </a:p>
          <a:p>
            <a:r>
              <a:rPr lang="en-US" sz="2000" dirty="0"/>
              <a:t>16 km</a:t>
            </a:r>
            <a:r>
              <a:rPr lang="en-US" sz="2000" baseline="30000" dirty="0"/>
              <a:t>2</a:t>
            </a:r>
            <a:r>
              <a:rPr lang="en-US" sz="2000" dirty="0"/>
              <a:t> per pixel</a:t>
            </a:r>
          </a:p>
        </p:txBody>
      </p:sp>
      <p:cxnSp>
        <p:nvCxnSpPr>
          <p:cNvPr id="10" name="Straight Arrow Connector 9">
            <a:extLst>
              <a:ext uri="{FF2B5EF4-FFF2-40B4-BE49-F238E27FC236}">
                <a16:creationId xmlns:a16="http://schemas.microsoft.com/office/drawing/2014/main" id="{3BF5557C-ACE2-6C4E-99D3-0735E0B33F5A}"/>
              </a:ext>
            </a:extLst>
          </p:cNvPr>
          <p:cNvCxnSpPr>
            <a:cxnSpLocks/>
          </p:cNvCxnSpPr>
          <p:nvPr/>
        </p:nvCxnSpPr>
        <p:spPr>
          <a:xfrm flipV="1">
            <a:off x="764336" y="3025294"/>
            <a:ext cx="175099" cy="3745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651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Computing Phylogenetic Diversity</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865AAF38-5220-9148-B60F-32659EF9A3D5}"/>
              </a:ext>
            </a:extLst>
          </p:cNvPr>
          <p:cNvSpPr txBox="1">
            <a:spLocks/>
          </p:cNvSpPr>
          <p:nvPr/>
        </p:nvSpPr>
        <p:spPr>
          <a:xfrm>
            <a:off x="113250" y="1284288"/>
            <a:ext cx="10631956" cy="96413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dirty="0"/>
              <a:t>Phylogenetic Diversity:</a:t>
            </a:r>
          </a:p>
          <a:p>
            <a:r>
              <a:rPr lang="en-US" dirty="0"/>
              <a:t>	</a:t>
            </a:r>
            <a:r>
              <a:rPr lang="en-US" b="0" dirty="0"/>
              <a:t>How much of the Tree of Life is present 	in a geographic area? </a:t>
            </a:r>
          </a:p>
        </p:txBody>
      </p:sp>
      <p:pic>
        <p:nvPicPr>
          <p:cNvPr id="24" name="Picture 23" descr="PanhandlePointOnAlpha.pdf">
            <a:extLst>
              <a:ext uri="{FF2B5EF4-FFF2-40B4-BE49-F238E27FC236}">
                <a16:creationId xmlns:a16="http://schemas.microsoft.com/office/drawing/2014/main" id="{7A05A616-2F0B-4D43-A599-3823D23FC6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6597" y="1810677"/>
            <a:ext cx="5597808" cy="5597808"/>
          </a:xfrm>
          <a:prstGeom prst="rect">
            <a:avLst/>
          </a:prstGeom>
        </p:spPr>
      </p:pic>
    </p:spTree>
    <p:extLst>
      <p:ext uri="{BB962C8B-B14F-4D97-AF65-F5344CB8AC3E}">
        <p14:creationId xmlns:p14="http://schemas.microsoft.com/office/powerpoint/2010/main" val="4197651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29CAC-F9EC-E340-9C0B-0E7A26FEA305}"/>
              </a:ext>
            </a:extLst>
          </p:cNvPr>
          <p:cNvSpPr>
            <a:spLocks noGrp="1"/>
          </p:cNvSpPr>
          <p:nvPr>
            <p:ph type="title"/>
          </p:nvPr>
        </p:nvSpPr>
        <p:spPr>
          <a:xfrm>
            <a:off x="2575034" y="35285"/>
            <a:ext cx="7556938" cy="1143000"/>
          </a:xfrm>
        </p:spPr>
        <p:txBody>
          <a:bodyPr/>
          <a:lstStyle/>
          <a:p>
            <a:pPr algn="ctr"/>
            <a:r>
              <a:rPr lang="en-US" dirty="0">
                <a:latin typeface="+mn-lt"/>
              </a:rPr>
              <a:t>Phylogenetic Diversity: China</a:t>
            </a:r>
          </a:p>
        </p:txBody>
      </p:sp>
      <p:pic>
        <p:nvPicPr>
          <p:cNvPr id="4" name="Picture 3">
            <a:extLst>
              <a:ext uri="{FF2B5EF4-FFF2-40B4-BE49-F238E27FC236}">
                <a16:creationId xmlns:a16="http://schemas.microsoft.com/office/drawing/2014/main" id="{8DC15AB3-B45B-EA4A-8B99-EAF21593D0D5}"/>
              </a:ext>
            </a:extLst>
          </p:cNvPr>
          <p:cNvPicPr>
            <a:picLocks noChangeAspect="1"/>
          </p:cNvPicPr>
          <p:nvPr/>
        </p:nvPicPr>
        <p:blipFill>
          <a:blip r:embed="rId2"/>
          <a:stretch>
            <a:fillRect/>
          </a:stretch>
        </p:blipFill>
        <p:spPr>
          <a:xfrm>
            <a:off x="2382314" y="1178286"/>
            <a:ext cx="7828487" cy="5659785"/>
          </a:xfrm>
          <a:prstGeom prst="rect">
            <a:avLst/>
          </a:prstGeom>
        </p:spPr>
      </p:pic>
      <p:sp>
        <p:nvSpPr>
          <p:cNvPr id="5" name="TextBox 4">
            <a:extLst>
              <a:ext uri="{FF2B5EF4-FFF2-40B4-BE49-F238E27FC236}">
                <a16:creationId xmlns:a16="http://schemas.microsoft.com/office/drawing/2014/main" id="{26117B97-190D-CF44-AE30-3FD68D48BDC2}"/>
              </a:ext>
            </a:extLst>
          </p:cNvPr>
          <p:cNvSpPr txBox="1"/>
          <p:nvPr/>
        </p:nvSpPr>
        <p:spPr>
          <a:xfrm>
            <a:off x="9911256" y="6453383"/>
            <a:ext cx="2196662" cy="369332"/>
          </a:xfrm>
          <a:prstGeom prst="rect">
            <a:avLst/>
          </a:prstGeom>
          <a:noFill/>
        </p:spPr>
        <p:txBody>
          <a:bodyPr wrap="square" rtlCol="0">
            <a:spAutoFit/>
          </a:bodyPr>
          <a:lstStyle/>
          <a:p>
            <a:r>
              <a:rPr lang="en-US" dirty="0"/>
              <a:t>Lu et al. 2018. </a:t>
            </a:r>
            <a:r>
              <a:rPr lang="en-US" i="1" dirty="0"/>
              <a:t>Nature</a:t>
            </a:r>
          </a:p>
        </p:txBody>
      </p:sp>
      <p:sp>
        <p:nvSpPr>
          <p:cNvPr id="3" name="Round Single Corner Rectangle 2">
            <a:extLst>
              <a:ext uri="{FF2B5EF4-FFF2-40B4-BE49-F238E27FC236}">
                <a16:creationId xmlns:a16="http://schemas.microsoft.com/office/drawing/2014/main" id="{5410C127-E36C-CE42-B49E-82E78BD5AC78}"/>
              </a:ext>
            </a:extLst>
          </p:cNvPr>
          <p:cNvSpPr/>
          <p:nvPr/>
        </p:nvSpPr>
        <p:spPr>
          <a:xfrm>
            <a:off x="1795850" y="4337220"/>
            <a:ext cx="420129" cy="370698"/>
          </a:xfrm>
          <a:prstGeom prst="round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ingle Corner Rectangle 6">
            <a:extLst>
              <a:ext uri="{FF2B5EF4-FFF2-40B4-BE49-F238E27FC236}">
                <a16:creationId xmlns:a16="http://schemas.microsoft.com/office/drawing/2014/main" id="{B5A73509-EC24-BD4B-880D-0D8ED8B77FF7}"/>
              </a:ext>
            </a:extLst>
          </p:cNvPr>
          <p:cNvSpPr/>
          <p:nvPr/>
        </p:nvSpPr>
        <p:spPr>
          <a:xfrm>
            <a:off x="1824680" y="4922109"/>
            <a:ext cx="420129" cy="370698"/>
          </a:xfrm>
          <a:prstGeom prst="round1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B24E7081-C650-6146-99BD-8DC7ECD9CD46}"/>
              </a:ext>
            </a:extLst>
          </p:cNvPr>
          <p:cNvSpPr txBox="1"/>
          <p:nvPr/>
        </p:nvSpPr>
        <p:spPr>
          <a:xfrm>
            <a:off x="2353483" y="4338586"/>
            <a:ext cx="1075038" cy="369332"/>
          </a:xfrm>
          <a:prstGeom prst="rect">
            <a:avLst/>
          </a:prstGeom>
          <a:noFill/>
        </p:spPr>
        <p:txBody>
          <a:bodyPr wrap="square" rtlCol="0">
            <a:spAutoFit/>
          </a:bodyPr>
          <a:lstStyle/>
          <a:p>
            <a:r>
              <a:rPr lang="en-US" dirty="0"/>
              <a:t>Low PD</a:t>
            </a:r>
          </a:p>
        </p:txBody>
      </p:sp>
      <p:sp>
        <p:nvSpPr>
          <p:cNvPr id="9" name="TextBox 8">
            <a:extLst>
              <a:ext uri="{FF2B5EF4-FFF2-40B4-BE49-F238E27FC236}">
                <a16:creationId xmlns:a16="http://schemas.microsoft.com/office/drawing/2014/main" id="{923D63C1-DDF7-5341-AF7F-90CA8A1963F4}"/>
              </a:ext>
            </a:extLst>
          </p:cNvPr>
          <p:cNvSpPr txBox="1"/>
          <p:nvPr/>
        </p:nvSpPr>
        <p:spPr>
          <a:xfrm>
            <a:off x="2353483" y="4890522"/>
            <a:ext cx="1075038" cy="369332"/>
          </a:xfrm>
          <a:prstGeom prst="rect">
            <a:avLst/>
          </a:prstGeom>
          <a:noFill/>
        </p:spPr>
        <p:txBody>
          <a:bodyPr wrap="square" rtlCol="0">
            <a:spAutoFit/>
          </a:bodyPr>
          <a:lstStyle/>
          <a:p>
            <a:r>
              <a:rPr lang="en-US" dirty="0"/>
              <a:t>High PD</a:t>
            </a:r>
          </a:p>
        </p:txBody>
      </p:sp>
    </p:spTree>
    <p:extLst>
      <p:ext uri="{BB962C8B-B14F-4D97-AF65-F5344CB8AC3E}">
        <p14:creationId xmlns:p14="http://schemas.microsoft.com/office/powerpoint/2010/main" val="906065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567B1B-AEC6-384A-B568-40016B194FD0}"/>
              </a:ext>
            </a:extLst>
          </p:cNvPr>
          <p:cNvSpPr txBox="1"/>
          <p:nvPr/>
        </p:nvSpPr>
        <p:spPr>
          <a:xfrm>
            <a:off x="362466" y="1375536"/>
            <a:ext cx="11549448" cy="1815882"/>
          </a:xfrm>
          <a:prstGeom prst="rect">
            <a:avLst/>
          </a:prstGeom>
          <a:noFill/>
        </p:spPr>
        <p:txBody>
          <a:bodyPr wrap="square" rtlCol="0">
            <a:spAutoFit/>
          </a:bodyPr>
          <a:lstStyle/>
          <a:p>
            <a:r>
              <a:rPr lang="en-US" sz="2800" b="1" dirty="0" err="1"/>
              <a:t>MaxEnt</a:t>
            </a:r>
            <a:r>
              <a:rPr lang="en-US" sz="2800" b="1" dirty="0"/>
              <a:t> </a:t>
            </a:r>
          </a:p>
          <a:p>
            <a:pPr marL="285750" indent="-285750">
              <a:buFont typeface="Arial" panose="020B0604020202020204" pitchFamily="34" charset="0"/>
              <a:buChar char="•"/>
            </a:pPr>
            <a:r>
              <a:rPr lang="en-US" sz="2800" dirty="0"/>
              <a:t>uses the </a:t>
            </a:r>
            <a:r>
              <a:rPr lang="en-US" sz="2800" b="1" dirty="0"/>
              <a:t>principle of maximum entropy </a:t>
            </a:r>
            <a:r>
              <a:rPr lang="en-US" sz="2800" dirty="0"/>
              <a:t>on presence-only data to predict the species’ potential geographic distribution (or niche)</a:t>
            </a:r>
          </a:p>
          <a:p>
            <a:r>
              <a:rPr lang="en-US" sz="2800" dirty="0"/>
              <a:t> </a:t>
            </a:r>
          </a:p>
        </p:txBody>
      </p:sp>
      <p:pic>
        <p:nvPicPr>
          <p:cNvPr id="8" name="Picture 7">
            <a:extLst>
              <a:ext uri="{FF2B5EF4-FFF2-40B4-BE49-F238E27FC236}">
                <a16:creationId xmlns:a16="http://schemas.microsoft.com/office/drawing/2014/main" id="{063CCABA-C64E-3349-ABC7-ADFCA6CD5BB5}"/>
              </a:ext>
            </a:extLst>
          </p:cNvPr>
          <p:cNvPicPr>
            <a:picLocks noChangeAspect="1"/>
          </p:cNvPicPr>
          <p:nvPr/>
        </p:nvPicPr>
        <p:blipFill rotWithShape="1">
          <a:blip r:embed="rId2"/>
          <a:srcRect l="5028" t="7601" r="67682" b="72517"/>
          <a:stretch/>
        </p:blipFill>
        <p:spPr>
          <a:xfrm>
            <a:off x="1524000" y="3657098"/>
            <a:ext cx="3813568" cy="2146968"/>
          </a:xfrm>
          <a:prstGeom prst="rect">
            <a:avLst/>
          </a:prstGeom>
        </p:spPr>
      </p:pic>
      <p:pic>
        <p:nvPicPr>
          <p:cNvPr id="12" name="Picture 11" descr="A picture containing photo, smoke, small, water&#10;&#10;Description automatically generated">
            <a:extLst>
              <a:ext uri="{FF2B5EF4-FFF2-40B4-BE49-F238E27FC236}">
                <a16:creationId xmlns:a16="http://schemas.microsoft.com/office/drawing/2014/main" id="{26C67BD2-159E-0740-823E-CC96BE0F3A67}"/>
              </a:ext>
            </a:extLst>
          </p:cNvPr>
          <p:cNvPicPr>
            <a:picLocks noChangeAspect="1"/>
          </p:cNvPicPr>
          <p:nvPr/>
        </p:nvPicPr>
        <p:blipFill>
          <a:blip r:embed="rId3"/>
          <a:stretch>
            <a:fillRect/>
          </a:stretch>
        </p:blipFill>
        <p:spPr>
          <a:xfrm>
            <a:off x="6557870" y="3558747"/>
            <a:ext cx="3519831" cy="2282390"/>
          </a:xfrm>
          <a:prstGeom prst="rect">
            <a:avLst/>
          </a:prstGeom>
        </p:spPr>
      </p:pic>
      <p:sp>
        <p:nvSpPr>
          <p:cNvPr id="13" name="Right Arrow 12">
            <a:extLst>
              <a:ext uri="{FF2B5EF4-FFF2-40B4-BE49-F238E27FC236}">
                <a16:creationId xmlns:a16="http://schemas.microsoft.com/office/drawing/2014/main" id="{51F8B6E9-1B6D-6449-B5E8-4C64E89A3FB2}"/>
              </a:ext>
            </a:extLst>
          </p:cNvPr>
          <p:cNvSpPr/>
          <p:nvPr/>
        </p:nvSpPr>
        <p:spPr>
          <a:xfrm>
            <a:off x="5473493" y="4040659"/>
            <a:ext cx="1084377" cy="97618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3B5DBD-C4C9-6944-BAA8-66F3520AF2F8}"/>
              </a:ext>
            </a:extLst>
          </p:cNvPr>
          <p:cNvSpPr txBox="1"/>
          <p:nvPr/>
        </p:nvSpPr>
        <p:spPr>
          <a:xfrm>
            <a:off x="457200" y="274320"/>
            <a:ext cx="8362289" cy="1015663"/>
          </a:xfrm>
          <a:prstGeom prst="rect">
            <a:avLst/>
          </a:prstGeom>
          <a:noFill/>
        </p:spPr>
        <p:txBody>
          <a:bodyPr wrap="none" rtlCol="0">
            <a:spAutoFit/>
          </a:bodyPr>
          <a:lstStyle/>
          <a:p>
            <a:r>
              <a:rPr lang="en-US" sz="6000" dirty="0"/>
              <a:t>Ecological Niche Modeling</a:t>
            </a:r>
          </a:p>
        </p:txBody>
      </p:sp>
      <p:sp>
        <p:nvSpPr>
          <p:cNvPr id="2" name="TextBox 1">
            <a:extLst>
              <a:ext uri="{FF2B5EF4-FFF2-40B4-BE49-F238E27FC236}">
                <a16:creationId xmlns:a16="http://schemas.microsoft.com/office/drawing/2014/main" id="{3E5AD826-27D3-17E4-44E8-EB7865EDFC16}"/>
              </a:ext>
            </a:extLst>
          </p:cNvPr>
          <p:cNvSpPr txBox="1"/>
          <p:nvPr/>
        </p:nvSpPr>
        <p:spPr>
          <a:xfrm>
            <a:off x="1499" y="6488668"/>
            <a:ext cx="3045001" cy="369332"/>
          </a:xfrm>
          <a:prstGeom prst="rect">
            <a:avLst/>
          </a:prstGeom>
          <a:noFill/>
        </p:spPr>
        <p:txBody>
          <a:bodyPr wrap="none" rtlCol="0">
            <a:spAutoFit/>
          </a:bodyPr>
          <a:lstStyle/>
          <a:p>
            <a:r>
              <a:rPr lang="en-US" dirty="0"/>
              <a:t>Figure from Gaynor et al. 2018</a:t>
            </a:r>
          </a:p>
        </p:txBody>
      </p:sp>
    </p:spTree>
    <p:extLst>
      <p:ext uri="{BB962C8B-B14F-4D97-AF65-F5344CB8AC3E}">
        <p14:creationId xmlns:p14="http://schemas.microsoft.com/office/powerpoint/2010/main" val="182610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FA915CB-9F04-32F6-715B-009E34D98648}"/>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solidFill>
                  <a:srgbClr val="FF0000"/>
                </a:solidFill>
              </a:rPr>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2097534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1524000" y="1157288"/>
            <a:ext cx="9144000" cy="14287"/>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grpSp>
        <p:nvGrpSpPr>
          <p:cNvPr id="16" name="Group 15"/>
          <p:cNvGrpSpPr/>
          <p:nvPr/>
        </p:nvGrpSpPr>
        <p:grpSpPr>
          <a:xfrm>
            <a:off x="1524000" y="2172125"/>
            <a:ext cx="2625672" cy="1759791"/>
            <a:chOff x="1196578" y="1830586"/>
            <a:chExt cx="5585416" cy="3999055"/>
          </a:xfrm>
        </p:grpSpPr>
        <p:sp>
          <p:nvSpPr>
            <p:cNvPr id="17" name="Shape 544"/>
            <p:cNvSpPr/>
            <p:nvPr/>
          </p:nvSpPr>
          <p:spPr>
            <a:xfrm>
              <a:off x="3562945" y="2928938"/>
              <a:ext cx="3134320" cy="2339578"/>
            </a:xfrm>
            <a:prstGeom prst="roundRect">
              <a:avLst>
                <a:gd name="adj" fmla="val 5725"/>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18" name="Shape 54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19" name="Shape 54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0" name="Shape 547"/>
            <p:cNvSpPr/>
            <p:nvPr/>
          </p:nvSpPr>
          <p:spPr>
            <a:xfrm>
              <a:off x="2120533" y="2287450"/>
              <a:ext cx="1824330" cy="128298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dirty="0"/>
                <a:t>Species A</a:t>
              </a:r>
            </a:p>
            <a:p>
              <a:pPr>
                <a:defRPr i="1"/>
              </a:pPr>
              <a:r>
                <a:rPr sz="1600" dirty="0"/>
                <a:t>2n</a:t>
              </a:r>
            </a:p>
          </p:txBody>
        </p:sp>
        <p:sp>
          <p:nvSpPr>
            <p:cNvPr id="21" name="Shape 548"/>
            <p:cNvSpPr/>
            <p:nvPr/>
          </p:nvSpPr>
          <p:spPr>
            <a:xfrm>
              <a:off x="4513690" y="4546660"/>
              <a:ext cx="1810690" cy="128298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B</a:t>
              </a:r>
            </a:p>
            <a:p>
              <a:pPr>
                <a:defRPr i="1"/>
              </a:pPr>
              <a:r>
                <a:rPr sz="1600"/>
                <a:t>2n</a:t>
              </a:r>
            </a:p>
          </p:txBody>
        </p:sp>
        <p:sp>
          <p:nvSpPr>
            <p:cNvPr id="22" name="Shape 54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3" name="Shape 550"/>
            <p:cNvSpPr/>
            <p:nvPr/>
          </p:nvSpPr>
          <p:spPr>
            <a:xfrm>
              <a:off x="4978124" y="2787512"/>
              <a:ext cx="1803870" cy="128298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C</a:t>
              </a:r>
            </a:p>
            <a:p>
              <a:pPr>
                <a:defRPr i="1"/>
              </a:pPr>
              <a:r>
                <a:rPr sz="1600"/>
                <a:t>4n</a:t>
              </a:r>
            </a:p>
          </p:txBody>
        </p:sp>
      </p:grpSp>
      <p:sp>
        <p:nvSpPr>
          <p:cNvPr id="24" name="TextBox 23"/>
          <p:cNvSpPr txBox="1"/>
          <p:nvPr/>
        </p:nvSpPr>
        <p:spPr>
          <a:xfrm>
            <a:off x="1444272" y="1611307"/>
            <a:ext cx="2613408" cy="461665"/>
          </a:xfrm>
          <a:prstGeom prst="rect">
            <a:avLst/>
          </a:prstGeom>
          <a:noFill/>
        </p:spPr>
        <p:txBody>
          <a:bodyPr wrap="none" rtlCol="0">
            <a:spAutoFit/>
          </a:bodyPr>
          <a:lstStyle/>
          <a:p>
            <a:r>
              <a:rPr lang="en-US" sz="2400"/>
              <a:t>Niche Intermediacy</a:t>
            </a:r>
          </a:p>
        </p:txBody>
      </p:sp>
      <p:sp>
        <p:nvSpPr>
          <p:cNvPr id="25" name="TextBox 24"/>
          <p:cNvSpPr txBox="1"/>
          <p:nvPr/>
        </p:nvSpPr>
        <p:spPr>
          <a:xfrm>
            <a:off x="1445427" y="4108595"/>
            <a:ext cx="2430922" cy="461665"/>
          </a:xfrm>
          <a:prstGeom prst="rect">
            <a:avLst/>
          </a:prstGeom>
          <a:noFill/>
        </p:spPr>
        <p:txBody>
          <a:bodyPr wrap="none" rtlCol="0">
            <a:spAutoFit/>
          </a:bodyPr>
          <a:lstStyle/>
          <a:p>
            <a:r>
              <a:rPr lang="en-US" sz="2400" dirty="0"/>
              <a:t>Niche Contraction</a:t>
            </a:r>
          </a:p>
        </p:txBody>
      </p:sp>
      <p:grpSp>
        <p:nvGrpSpPr>
          <p:cNvPr id="26" name="Group 25"/>
          <p:cNvGrpSpPr/>
          <p:nvPr/>
        </p:nvGrpSpPr>
        <p:grpSpPr>
          <a:xfrm>
            <a:off x="1592260" y="4631176"/>
            <a:ext cx="2511219" cy="1813294"/>
            <a:chOff x="1196578" y="1830586"/>
            <a:chExt cx="5270405" cy="3982641"/>
          </a:xfrm>
        </p:grpSpPr>
        <p:sp>
          <p:nvSpPr>
            <p:cNvPr id="27" name="Shape 534"/>
            <p:cNvSpPr/>
            <p:nvPr/>
          </p:nvSpPr>
          <p:spPr>
            <a:xfrm>
              <a:off x="4170164" y="3214687"/>
              <a:ext cx="1660922" cy="1384102"/>
            </a:xfrm>
            <a:prstGeom prst="roundRect">
              <a:avLst>
                <a:gd name="adj" fmla="val 9677"/>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8" name="Shape 53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9" name="Shape 53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0" name="Shape 537"/>
            <p:cNvSpPr/>
            <p:nvPr/>
          </p:nvSpPr>
          <p:spPr>
            <a:xfrm>
              <a:off x="2120533" y="2308935"/>
              <a:ext cx="1799897" cy="124001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dirty="0"/>
                <a:t>Species A</a:t>
              </a:r>
            </a:p>
            <a:p>
              <a:pPr>
                <a:defRPr i="1"/>
              </a:pPr>
              <a:r>
                <a:rPr sz="1600" dirty="0"/>
                <a:t>2n</a:t>
              </a:r>
            </a:p>
          </p:txBody>
        </p:sp>
        <p:sp>
          <p:nvSpPr>
            <p:cNvPr id="31" name="Shape 538"/>
            <p:cNvSpPr/>
            <p:nvPr/>
          </p:nvSpPr>
          <p:spPr>
            <a:xfrm>
              <a:off x="4513689" y="4568145"/>
              <a:ext cx="1786440" cy="124001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dirty="0"/>
                <a:t>Species B</a:t>
              </a:r>
            </a:p>
            <a:p>
              <a:pPr>
                <a:defRPr i="1"/>
              </a:pPr>
              <a:r>
                <a:rPr sz="1600" dirty="0"/>
                <a:t>2n</a:t>
              </a:r>
            </a:p>
          </p:txBody>
        </p:sp>
        <p:sp>
          <p:nvSpPr>
            <p:cNvPr id="32" name="Shape 53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3" name="Shape 540"/>
            <p:cNvSpPr/>
            <p:nvPr/>
          </p:nvSpPr>
          <p:spPr>
            <a:xfrm>
              <a:off x="4687271" y="2939232"/>
              <a:ext cx="1779712" cy="124001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C</a:t>
              </a:r>
            </a:p>
            <a:p>
              <a:pPr>
                <a:defRPr i="1"/>
              </a:pPr>
              <a:r>
                <a:rPr sz="1600" dirty="0"/>
                <a:t>4n</a:t>
              </a:r>
            </a:p>
          </p:txBody>
        </p:sp>
      </p:grpSp>
      <p:sp>
        <p:nvSpPr>
          <p:cNvPr id="34" name="TextBox 33"/>
          <p:cNvSpPr txBox="1"/>
          <p:nvPr/>
        </p:nvSpPr>
        <p:spPr>
          <a:xfrm>
            <a:off x="5961056" y="1628766"/>
            <a:ext cx="2238113" cy="461665"/>
          </a:xfrm>
          <a:prstGeom prst="rect">
            <a:avLst/>
          </a:prstGeom>
          <a:noFill/>
        </p:spPr>
        <p:txBody>
          <a:bodyPr wrap="none" rtlCol="0">
            <a:spAutoFit/>
          </a:bodyPr>
          <a:lstStyle/>
          <a:p>
            <a:r>
              <a:rPr lang="en-US" sz="2400" dirty="0"/>
              <a:t>Niche Expansion</a:t>
            </a:r>
          </a:p>
        </p:txBody>
      </p:sp>
      <p:grpSp>
        <p:nvGrpSpPr>
          <p:cNvPr id="35" name="Group 34"/>
          <p:cNvGrpSpPr/>
          <p:nvPr/>
        </p:nvGrpSpPr>
        <p:grpSpPr>
          <a:xfrm>
            <a:off x="6054375" y="2155629"/>
            <a:ext cx="3497286" cy="1812728"/>
            <a:chOff x="1196578" y="1830586"/>
            <a:chExt cx="7500938" cy="3982641"/>
          </a:xfrm>
        </p:grpSpPr>
        <p:sp>
          <p:nvSpPr>
            <p:cNvPr id="36" name="Shape 524"/>
            <p:cNvSpPr/>
            <p:nvPr/>
          </p:nvSpPr>
          <p:spPr>
            <a:xfrm>
              <a:off x="4268391" y="1830586"/>
              <a:ext cx="4429125" cy="3250406"/>
            </a:xfrm>
            <a:prstGeom prst="roundRect">
              <a:avLst>
                <a:gd name="adj" fmla="val 4121"/>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7" name="Shape 52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8" name="Shape 52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9" name="Shape 527"/>
            <p:cNvSpPr/>
            <p:nvPr/>
          </p:nvSpPr>
          <p:spPr>
            <a:xfrm>
              <a:off x="2120533" y="2308739"/>
              <a:ext cx="1839385" cy="12404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A</a:t>
              </a:r>
            </a:p>
            <a:p>
              <a:pPr>
                <a:defRPr i="1"/>
              </a:pPr>
              <a:r>
                <a:rPr sz="1600"/>
                <a:t>2n</a:t>
              </a:r>
            </a:p>
          </p:txBody>
        </p:sp>
        <p:sp>
          <p:nvSpPr>
            <p:cNvPr id="40" name="Shape 528"/>
            <p:cNvSpPr/>
            <p:nvPr/>
          </p:nvSpPr>
          <p:spPr>
            <a:xfrm>
              <a:off x="4513688" y="4567952"/>
              <a:ext cx="1825633" cy="12404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dirty="0"/>
                <a:t>Species B</a:t>
              </a:r>
            </a:p>
            <a:p>
              <a:pPr>
                <a:defRPr i="1"/>
              </a:pPr>
              <a:r>
                <a:rPr sz="1600" dirty="0"/>
                <a:t>2n</a:t>
              </a:r>
            </a:p>
          </p:txBody>
        </p:sp>
        <p:sp>
          <p:nvSpPr>
            <p:cNvPr id="41" name="Shape 52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2" name="Shape 531"/>
            <p:cNvSpPr/>
            <p:nvPr/>
          </p:nvSpPr>
          <p:spPr>
            <a:xfrm>
              <a:off x="5969317" y="2505190"/>
              <a:ext cx="1818757" cy="12404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C</a:t>
              </a:r>
            </a:p>
            <a:p>
              <a:pPr>
                <a:defRPr i="1"/>
              </a:pPr>
              <a:r>
                <a:rPr sz="1600"/>
                <a:t>4n</a:t>
              </a:r>
            </a:p>
          </p:txBody>
        </p:sp>
      </p:grpSp>
      <p:sp>
        <p:nvSpPr>
          <p:cNvPr id="43" name="TextBox 42"/>
          <p:cNvSpPr txBox="1"/>
          <p:nvPr/>
        </p:nvSpPr>
        <p:spPr>
          <a:xfrm>
            <a:off x="5967986" y="4096536"/>
            <a:ext cx="1930785" cy="461665"/>
          </a:xfrm>
          <a:prstGeom prst="rect">
            <a:avLst/>
          </a:prstGeom>
          <a:noFill/>
        </p:spPr>
        <p:txBody>
          <a:bodyPr wrap="none" rtlCol="0">
            <a:spAutoFit/>
          </a:bodyPr>
          <a:lstStyle/>
          <a:p>
            <a:r>
              <a:rPr lang="en-US" sz="2400" dirty="0"/>
              <a:t>Niche Novelty</a:t>
            </a:r>
          </a:p>
        </p:txBody>
      </p:sp>
      <p:grpSp>
        <p:nvGrpSpPr>
          <p:cNvPr id="44" name="Group 43"/>
          <p:cNvGrpSpPr/>
          <p:nvPr/>
        </p:nvGrpSpPr>
        <p:grpSpPr>
          <a:xfrm>
            <a:off x="6054375" y="4602359"/>
            <a:ext cx="3325831" cy="1819328"/>
            <a:chOff x="1196578" y="1830586"/>
            <a:chExt cx="6893719" cy="3982641"/>
          </a:xfrm>
        </p:grpSpPr>
        <p:sp>
          <p:nvSpPr>
            <p:cNvPr id="45" name="Shape 554"/>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6" name="Shape 555"/>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7" name="Shape 556"/>
            <p:cNvSpPr/>
            <p:nvPr/>
          </p:nvSpPr>
          <p:spPr>
            <a:xfrm>
              <a:off x="2120533" y="2310991"/>
              <a:ext cx="1777631" cy="12359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dirty="0"/>
                <a:t>Species A</a:t>
              </a:r>
            </a:p>
            <a:p>
              <a:pPr>
                <a:defRPr i="1"/>
              </a:pPr>
              <a:r>
                <a:rPr sz="1600" dirty="0"/>
                <a:t>2n</a:t>
              </a:r>
            </a:p>
          </p:txBody>
        </p:sp>
        <p:sp>
          <p:nvSpPr>
            <p:cNvPr id="48" name="Shape 557"/>
            <p:cNvSpPr/>
            <p:nvPr/>
          </p:nvSpPr>
          <p:spPr>
            <a:xfrm>
              <a:off x="4513689" y="4570199"/>
              <a:ext cx="1764341" cy="12359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B</a:t>
              </a:r>
            </a:p>
            <a:p>
              <a:pPr>
                <a:defRPr i="1"/>
              </a:pPr>
              <a:r>
                <a:rPr sz="1600"/>
                <a:t>2n</a:t>
              </a:r>
            </a:p>
          </p:txBody>
        </p:sp>
        <p:sp>
          <p:nvSpPr>
            <p:cNvPr id="49" name="Shape 558"/>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50" name="Shape 559"/>
            <p:cNvSpPr/>
            <p:nvPr/>
          </p:nvSpPr>
          <p:spPr>
            <a:xfrm>
              <a:off x="5116711" y="1964531"/>
              <a:ext cx="2973586" cy="1643063"/>
            </a:xfrm>
            <a:prstGeom prst="roundRect">
              <a:avLst>
                <a:gd name="adj" fmla="val 8152"/>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51" name="Shape 560"/>
            <p:cNvSpPr/>
            <p:nvPr/>
          </p:nvSpPr>
          <p:spPr>
            <a:xfrm>
              <a:off x="5897881" y="2177044"/>
              <a:ext cx="1757695" cy="12359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C</a:t>
              </a:r>
            </a:p>
            <a:p>
              <a:pPr>
                <a:defRPr i="1"/>
              </a:pPr>
              <a:r>
                <a:rPr sz="1600"/>
                <a:t>4n</a:t>
              </a:r>
            </a:p>
          </p:txBody>
        </p:sp>
      </p:grpSp>
      <p:sp>
        <p:nvSpPr>
          <p:cNvPr id="55" name="TextBox 54"/>
          <p:cNvSpPr txBox="1"/>
          <p:nvPr/>
        </p:nvSpPr>
        <p:spPr>
          <a:xfrm>
            <a:off x="8452161" y="6519446"/>
            <a:ext cx="3739839" cy="369332"/>
          </a:xfrm>
          <a:prstGeom prst="rect">
            <a:avLst/>
          </a:prstGeom>
          <a:noFill/>
        </p:spPr>
        <p:txBody>
          <a:bodyPr wrap="square" rtlCol="0">
            <a:spAutoFit/>
          </a:bodyPr>
          <a:lstStyle/>
          <a:p>
            <a:r>
              <a:rPr lang="en-US" dirty="0"/>
              <a:t>Marchant et al. 2016.</a:t>
            </a:r>
            <a:r>
              <a:rPr lang="fr-FR" i="1" dirty="0"/>
              <a:t> New </a:t>
            </a:r>
            <a:r>
              <a:rPr lang="fr-FR" i="1" dirty="0" err="1"/>
              <a:t>Phytologist</a:t>
            </a:r>
            <a:endParaRPr lang="en-US" dirty="0"/>
          </a:p>
        </p:txBody>
      </p:sp>
      <p:cxnSp>
        <p:nvCxnSpPr>
          <p:cNvPr id="53" name="Straight Connector 52">
            <a:extLst>
              <a:ext uri="{FF2B5EF4-FFF2-40B4-BE49-F238E27FC236}">
                <a16:creationId xmlns:a16="http://schemas.microsoft.com/office/drawing/2014/main" id="{CFE2F00D-63F4-E241-BD3C-4D0D0403D5C4}"/>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2A57C45-0515-4740-8BD1-E65232DF34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98740" y="-46418"/>
            <a:ext cx="1693261" cy="1693261"/>
          </a:xfrm>
          <a:prstGeom prst="rect">
            <a:avLst/>
          </a:prstGeom>
        </p:spPr>
      </p:pic>
      <p:sp>
        <p:nvSpPr>
          <p:cNvPr id="57" name="Rectangle 56">
            <a:extLst>
              <a:ext uri="{FF2B5EF4-FFF2-40B4-BE49-F238E27FC236}">
                <a16:creationId xmlns:a16="http://schemas.microsoft.com/office/drawing/2014/main" id="{5BEEDA4D-201C-3848-8130-02000F37DE46}"/>
              </a:ext>
            </a:extLst>
          </p:cNvPr>
          <p:cNvSpPr/>
          <p:nvPr/>
        </p:nvSpPr>
        <p:spPr>
          <a:xfrm>
            <a:off x="10651685" y="1611307"/>
            <a:ext cx="1488036" cy="883575"/>
          </a:xfrm>
          <a:prstGeom prst="rect">
            <a:avLst/>
          </a:prstGeom>
        </p:spPr>
        <p:txBody>
          <a:bodyPr wrap="none">
            <a:spAutoFit/>
          </a:bodyPr>
          <a:lstStyle/>
          <a:p>
            <a:pPr algn="ctr"/>
            <a:r>
              <a:rPr lang="en-US" sz="2571" dirty="0"/>
              <a:t>Blaine </a:t>
            </a:r>
          </a:p>
          <a:p>
            <a:pPr algn="ctr"/>
            <a:r>
              <a:rPr lang="en-US" sz="2571" dirty="0"/>
              <a:t>Marchant</a:t>
            </a:r>
          </a:p>
        </p:txBody>
      </p:sp>
    </p:spTree>
    <p:extLst>
      <p:ext uri="{BB962C8B-B14F-4D97-AF65-F5344CB8AC3E}">
        <p14:creationId xmlns:p14="http://schemas.microsoft.com/office/powerpoint/2010/main" val="2239896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pasted-image.pdf"/>
          <p:cNvPicPr>
            <a:picLocks noChangeAspect="1"/>
          </p:cNvPicPr>
          <p:nvPr/>
        </p:nvPicPr>
        <p:blipFill>
          <a:blip r:embed="rId3"/>
          <a:stretch>
            <a:fillRect/>
          </a:stretch>
        </p:blipFill>
        <p:spPr>
          <a:xfrm>
            <a:off x="7519153" y="1491258"/>
            <a:ext cx="3158192" cy="2625328"/>
          </a:xfrm>
          <a:prstGeom prst="rect">
            <a:avLst/>
          </a:prstGeom>
          <a:ln w="12700">
            <a:miter lim="400000"/>
          </a:ln>
        </p:spPr>
      </p:pic>
      <p:pic>
        <p:nvPicPr>
          <p:cNvPr id="575" name="download (1).jpg"/>
          <p:cNvPicPr>
            <a:picLocks noChangeAspect="1"/>
          </p:cNvPicPr>
          <p:nvPr/>
        </p:nvPicPr>
        <p:blipFill>
          <a:blip r:embed="rId4"/>
          <a:stretch>
            <a:fillRect/>
          </a:stretch>
        </p:blipFill>
        <p:spPr>
          <a:xfrm>
            <a:off x="6256736" y="2728019"/>
            <a:ext cx="2705695" cy="1491258"/>
          </a:xfrm>
          <a:prstGeom prst="rect">
            <a:avLst/>
          </a:prstGeom>
          <a:ln w="12700">
            <a:miter lim="400000"/>
          </a:ln>
        </p:spPr>
      </p:pic>
      <p:pic>
        <p:nvPicPr>
          <p:cNvPr id="576" name="DSCN1197.jpg"/>
          <p:cNvPicPr>
            <a:picLocks noChangeAspect="1"/>
          </p:cNvPicPr>
          <p:nvPr/>
        </p:nvPicPr>
        <p:blipFill>
          <a:blip r:embed="rId5"/>
          <a:stretch>
            <a:fillRect/>
          </a:stretch>
        </p:blipFill>
        <p:spPr>
          <a:xfrm>
            <a:off x="1511323" y="5606212"/>
            <a:ext cx="2435109" cy="1823288"/>
          </a:xfrm>
          <a:prstGeom prst="rect">
            <a:avLst/>
          </a:prstGeom>
          <a:ln w="12700">
            <a:miter lim="400000"/>
          </a:ln>
        </p:spPr>
      </p:pic>
      <p:pic>
        <p:nvPicPr>
          <p:cNvPr id="577" name="download.jpg"/>
          <p:cNvPicPr>
            <a:picLocks noChangeAspect="1"/>
          </p:cNvPicPr>
          <p:nvPr/>
        </p:nvPicPr>
        <p:blipFill>
          <a:blip r:embed="rId6"/>
          <a:stretch>
            <a:fillRect/>
          </a:stretch>
        </p:blipFill>
        <p:spPr>
          <a:xfrm>
            <a:off x="4906349" y="-5723"/>
            <a:ext cx="1705763" cy="2130082"/>
          </a:xfrm>
          <a:prstGeom prst="rect">
            <a:avLst/>
          </a:prstGeom>
          <a:ln w="12700">
            <a:miter lim="400000"/>
          </a:ln>
        </p:spPr>
      </p:pic>
      <p:pic>
        <p:nvPicPr>
          <p:cNvPr id="578" name="pasted-image.pdf"/>
          <p:cNvPicPr>
            <a:picLocks noChangeAspect="1"/>
          </p:cNvPicPr>
          <p:nvPr/>
        </p:nvPicPr>
        <p:blipFill>
          <a:blip r:embed="rId7"/>
          <a:stretch>
            <a:fillRect/>
          </a:stretch>
        </p:blipFill>
        <p:spPr>
          <a:xfrm>
            <a:off x="1519536" y="1491258"/>
            <a:ext cx="3239211" cy="2625328"/>
          </a:xfrm>
          <a:prstGeom prst="rect">
            <a:avLst/>
          </a:prstGeom>
          <a:ln w="12700">
            <a:miter lim="400000"/>
          </a:ln>
        </p:spPr>
      </p:pic>
      <p:pic>
        <p:nvPicPr>
          <p:cNvPr id="579" name="pasted-image.pdf"/>
          <p:cNvPicPr>
            <a:picLocks noChangeAspect="1"/>
          </p:cNvPicPr>
          <p:nvPr/>
        </p:nvPicPr>
        <p:blipFill>
          <a:blip r:embed="rId8"/>
          <a:stretch>
            <a:fillRect/>
          </a:stretch>
        </p:blipFill>
        <p:spPr>
          <a:xfrm>
            <a:off x="4348533" y="4075921"/>
            <a:ext cx="3494936" cy="2804404"/>
          </a:xfrm>
          <a:prstGeom prst="rect">
            <a:avLst/>
          </a:prstGeom>
          <a:ln w="12700">
            <a:miter lim="400000"/>
          </a:ln>
        </p:spPr>
      </p:pic>
      <p:sp>
        <p:nvSpPr>
          <p:cNvPr id="580" name="Shape 580"/>
          <p:cNvSpPr/>
          <p:nvPr/>
        </p:nvSpPr>
        <p:spPr>
          <a:xfrm>
            <a:off x="1587696" y="4108965"/>
            <a:ext cx="1955665"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rhizophyllum</a:t>
            </a:r>
          </a:p>
          <a:p>
            <a:pPr>
              <a:defRPr sz="1800" b="1">
                <a:latin typeface="Helvetica"/>
                <a:ea typeface="Helvetica"/>
                <a:cs typeface="Helvetica"/>
                <a:sym typeface="Helvetica"/>
              </a:defRPr>
            </a:pPr>
            <a:r>
              <a:rPr sz="1266"/>
              <a:t>(2n)</a:t>
            </a:r>
          </a:p>
        </p:txBody>
      </p:sp>
      <p:sp>
        <p:nvSpPr>
          <p:cNvPr id="581" name="Shape 581"/>
          <p:cNvSpPr/>
          <p:nvPr/>
        </p:nvSpPr>
        <p:spPr>
          <a:xfrm>
            <a:off x="8626391" y="4108965"/>
            <a:ext cx="1776128"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montanum</a:t>
            </a:r>
          </a:p>
          <a:p>
            <a:pPr>
              <a:defRPr sz="1800" b="1">
                <a:latin typeface="Helvetica"/>
                <a:ea typeface="Helvetica"/>
                <a:cs typeface="Helvetica"/>
                <a:sym typeface="Helvetica"/>
              </a:defRPr>
            </a:pPr>
            <a:r>
              <a:rPr sz="1266"/>
              <a:t>(2n)</a:t>
            </a:r>
          </a:p>
        </p:txBody>
      </p:sp>
      <p:sp>
        <p:nvSpPr>
          <p:cNvPr id="582" name="Shape 582"/>
          <p:cNvSpPr/>
          <p:nvPr/>
        </p:nvSpPr>
        <p:spPr>
          <a:xfrm>
            <a:off x="7781131" y="5439489"/>
            <a:ext cx="1920399"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pinnatifidum</a:t>
            </a:r>
          </a:p>
          <a:p>
            <a:pPr>
              <a:defRPr sz="1800" b="1">
                <a:latin typeface="Helvetica"/>
                <a:ea typeface="Helvetica"/>
                <a:cs typeface="Helvetica"/>
                <a:sym typeface="Helvetica"/>
              </a:defRPr>
            </a:pPr>
            <a:r>
              <a:rPr sz="1266"/>
              <a:t>(4n)</a:t>
            </a:r>
          </a:p>
        </p:txBody>
      </p:sp>
      <p:sp>
        <p:nvSpPr>
          <p:cNvPr id="583" name="Shape 583"/>
          <p:cNvSpPr/>
          <p:nvPr/>
        </p:nvSpPr>
        <p:spPr>
          <a:xfrm rot="5400000">
            <a:off x="5625493" y="2982517"/>
            <a:ext cx="892969" cy="892969"/>
          </a:xfrm>
          <a:prstGeom prst="rightArrow">
            <a:avLst>
              <a:gd name="adj1" fmla="val 32000"/>
              <a:gd name="adj2" fmla="val 64000"/>
            </a:avLst>
          </a:prstGeom>
          <a:blipFill>
            <a:blip r:embed="rId9"/>
          </a:blipFill>
          <a:ln w="12700">
            <a:miter lim="400000"/>
          </a:ln>
          <a:effectLst>
            <a:outerShdw blurRad="50800" dist="127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584" name="Shape 584"/>
          <p:cNvSpPr/>
          <p:nvPr/>
        </p:nvSpPr>
        <p:spPr>
          <a:xfrm>
            <a:off x="5219096" y="3340183"/>
            <a:ext cx="892873"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b="1">
                <a:latin typeface="Helvetica"/>
                <a:ea typeface="Helvetica"/>
                <a:cs typeface="Helvetica"/>
                <a:sym typeface="Helvetica"/>
              </a:defRPr>
            </a:lvl1pPr>
          </a:lstStyle>
          <a:p>
            <a:r>
              <a:rPr sz="1266"/>
              <a:t>Polyploidy</a:t>
            </a:r>
          </a:p>
        </p:txBody>
      </p:sp>
      <p:sp>
        <p:nvSpPr>
          <p:cNvPr id="585" name="Shape 585"/>
          <p:cNvSpPr/>
          <p:nvPr/>
        </p:nvSpPr>
        <p:spPr>
          <a:xfrm>
            <a:off x="5875348" y="2242778"/>
            <a:ext cx="387928" cy="721416"/>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6000" b="1">
                <a:latin typeface="Helvetica"/>
                <a:ea typeface="Helvetica"/>
                <a:cs typeface="Helvetica"/>
                <a:sym typeface="Helvetica"/>
              </a:defRPr>
            </a:lvl1pPr>
          </a:lstStyle>
          <a:p>
            <a:r>
              <a:rPr sz="4219"/>
              <a:t>+</a:t>
            </a:r>
          </a:p>
        </p:txBody>
      </p:sp>
      <p:pic>
        <p:nvPicPr>
          <p:cNvPr id="586" name="pasted-image.pdf"/>
          <p:cNvPicPr>
            <a:picLocks noChangeAspect="1"/>
          </p:cNvPicPr>
          <p:nvPr/>
        </p:nvPicPr>
        <p:blipFill>
          <a:blip r:embed="rId10"/>
          <a:stretch>
            <a:fillRect/>
          </a:stretch>
        </p:blipFill>
        <p:spPr>
          <a:xfrm>
            <a:off x="1501676" y="-22324"/>
            <a:ext cx="2339578" cy="2080617"/>
          </a:xfrm>
          <a:prstGeom prst="rect">
            <a:avLst/>
          </a:prstGeom>
          <a:ln w="12700">
            <a:miter lim="400000"/>
          </a:ln>
        </p:spPr>
      </p:pic>
      <p:pic>
        <p:nvPicPr>
          <p:cNvPr id="587" name="pasted-image.pdf"/>
          <p:cNvPicPr>
            <a:picLocks noChangeAspect="1"/>
          </p:cNvPicPr>
          <p:nvPr/>
        </p:nvPicPr>
        <p:blipFill>
          <a:blip r:embed="rId11"/>
          <a:stretch>
            <a:fillRect/>
          </a:stretch>
        </p:blipFill>
        <p:spPr>
          <a:xfrm>
            <a:off x="4454147" y="2065692"/>
            <a:ext cx="2699270" cy="2238419"/>
          </a:xfrm>
          <a:prstGeom prst="rect">
            <a:avLst/>
          </a:prstGeom>
          <a:ln w="12700">
            <a:miter lim="400000"/>
          </a:ln>
        </p:spPr>
      </p:pic>
      <p:pic>
        <p:nvPicPr>
          <p:cNvPr id="588" name="pasted-image.pdf"/>
          <p:cNvPicPr>
            <a:picLocks noChangeAspect="1"/>
          </p:cNvPicPr>
          <p:nvPr/>
        </p:nvPicPr>
        <p:blipFill>
          <a:blip r:embed="rId12"/>
          <a:stretch>
            <a:fillRect/>
          </a:stretch>
        </p:blipFill>
        <p:spPr>
          <a:xfrm>
            <a:off x="1501676" y="3444202"/>
            <a:ext cx="2856490" cy="2625329"/>
          </a:xfrm>
          <a:prstGeom prst="rect">
            <a:avLst/>
          </a:prstGeom>
          <a:ln w="12700">
            <a:miter lim="400000"/>
          </a:ln>
        </p:spPr>
      </p:pic>
      <p:pic>
        <p:nvPicPr>
          <p:cNvPr id="589" name="pasted-image.pdf"/>
          <p:cNvPicPr>
            <a:picLocks noChangeAspect="1"/>
          </p:cNvPicPr>
          <p:nvPr/>
        </p:nvPicPr>
        <p:blipFill>
          <a:blip r:embed="rId13"/>
          <a:stretch>
            <a:fillRect/>
          </a:stretch>
        </p:blipFill>
        <p:spPr>
          <a:xfrm>
            <a:off x="3685829" y="-100742"/>
            <a:ext cx="1517202" cy="2502829"/>
          </a:xfrm>
          <a:prstGeom prst="rect">
            <a:avLst/>
          </a:prstGeom>
          <a:ln w="12700">
            <a:miter lim="400000"/>
          </a:ln>
        </p:spPr>
      </p:pic>
      <p:pic>
        <p:nvPicPr>
          <p:cNvPr id="590" name="pasted-image.pdf"/>
          <p:cNvPicPr>
            <a:picLocks noChangeAspect="1"/>
          </p:cNvPicPr>
          <p:nvPr/>
        </p:nvPicPr>
        <p:blipFill>
          <a:blip r:embed="rId14"/>
          <a:stretch>
            <a:fillRect/>
          </a:stretch>
        </p:blipFill>
        <p:spPr>
          <a:xfrm>
            <a:off x="7536560" y="3947622"/>
            <a:ext cx="3159099" cy="2972048"/>
          </a:xfrm>
          <a:prstGeom prst="rect">
            <a:avLst/>
          </a:prstGeom>
          <a:ln w="12700">
            <a:miter lim="400000"/>
          </a:ln>
        </p:spPr>
      </p:pic>
      <p:pic>
        <p:nvPicPr>
          <p:cNvPr id="591" name="pasted-image.pdf"/>
          <p:cNvPicPr>
            <a:picLocks noChangeAspect="1"/>
          </p:cNvPicPr>
          <p:nvPr/>
        </p:nvPicPr>
        <p:blipFill>
          <a:blip r:embed="rId15"/>
          <a:stretch>
            <a:fillRect/>
          </a:stretch>
        </p:blipFill>
        <p:spPr>
          <a:xfrm>
            <a:off x="7189888" y="-131845"/>
            <a:ext cx="3494936" cy="2029887"/>
          </a:xfrm>
          <a:prstGeom prst="rect">
            <a:avLst/>
          </a:prstGeom>
          <a:ln w="12700">
            <a:miter lim="400000"/>
          </a:ln>
        </p:spPr>
      </p:pic>
      <p:pic>
        <p:nvPicPr>
          <p:cNvPr id="592" name="pasted-image.pdf"/>
          <p:cNvPicPr>
            <a:picLocks noChangeAspect="1"/>
          </p:cNvPicPr>
          <p:nvPr/>
        </p:nvPicPr>
        <p:blipFill>
          <a:blip r:embed="rId16"/>
          <a:stretch>
            <a:fillRect/>
          </a:stretch>
        </p:blipFill>
        <p:spPr>
          <a:xfrm>
            <a:off x="6198691" y="-58043"/>
            <a:ext cx="1605634" cy="3223617"/>
          </a:xfrm>
          <a:prstGeom prst="rect">
            <a:avLst/>
          </a:prstGeom>
          <a:ln w="12700">
            <a:miter lim="400000"/>
          </a:ln>
        </p:spPr>
      </p:pic>
      <p:pic>
        <p:nvPicPr>
          <p:cNvPr id="593" name="pasted-image.pdf"/>
          <p:cNvPicPr>
            <a:picLocks noChangeAspect="1"/>
          </p:cNvPicPr>
          <p:nvPr/>
        </p:nvPicPr>
        <p:blipFill>
          <a:blip r:embed="rId17"/>
          <a:stretch>
            <a:fillRect/>
          </a:stretch>
        </p:blipFill>
        <p:spPr>
          <a:xfrm>
            <a:off x="3635872" y="4857751"/>
            <a:ext cx="1357313" cy="2018109"/>
          </a:xfrm>
          <a:prstGeom prst="rect">
            <a:avLst/>
          </a:prstGeom>
          <a:ln w="12700">
            <a:miter lim="400000"/>
          </a:ln>
        </p:spPr>
      </p:pic>
    </p:spTree>
    <p:extLst>
      <p:ext uri="{BB962C8B-B14F-4D97-AF65-F5344CB8AC3E}">
        <p14:creationId xmlns:p14="http://schemas.microsoft.com/office/powerpoint/2010/main" val="117883336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686"/>
          <p:cNvSpPr/>
          <p:nvPr/>
        </p:nvSpPr>
        <p:spPr>
          <a:xfrm>
            <a:off x="1655633" y="1341439"/>
            <a:ext cx="4980245" cy="995465"/>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defRPr b="1">
                <a:latin typeface="Helvetica"/>
                <a:ea typeface="Helvetica"/>
                <a:cs typeface="Helvetica"/>
                <a:sym typeface="Helvetica"/>
              </a:defRPr>
            </a:pPr>
            <a:r>
              <a:rPr sz="2000" dirty="0"/>
              <a:t>Niche Intermediacy </a:t>
            </a:r>
          </a:p>
          <a:p>
            <a:r>
              <a:rPr sz="2000" dirty="0"/>
              <a:t>Breadth: Parent &lt; Polyploid &lt; Parent</a:t>
            </a:r>
          </a:p>
          <a:p>
            <a:r>
              <a:rPr sz="2000" dirty="0"/>
              <a:t>Overlap: Polyploid &gt; 0.3 </a:t>
            </a:r>
          </a:p>
        </p:txBody>
      </p:sp>
      <p:pic>
        <p:nvPicPr>
          <p:cNvPr id="7" name="pasted-image.png"/>
          <p:cNvPicPr>
            <a:picLocks noChangeAspect="1"/>
          </p:cNvPicPr>
          <p:nvPr/>
        </p:nvPicPr>
        <p:blipFill>
          <a:blip r:embed="rId3"/>
          <a:stretch>
            <a:fillRect/>
          </a:stretch>
        </p:blipFill>
        <p:spPr>
          <a:xfrm>
            <a:off x="1655633" y="2336904"/>
            <a:ext cx="6497767" cy="4495493"/>
          </a:xfrm>
          <a:prstGeom prst="rect">
            <a:avLst/>
          </a:prstGeom>
          <a:ln w="12700">
            <a:miter lim="400000"/>
          </a:ln>
        </p:spPr>
      </p:pic>
      <p:sp>
        <p:nvSpPr>
          <p:cNvPr id="2" name="Rectangle 1"/>
          <p:cNvSpPr/>
          <p:nvPr/>
        </p:nvSpPr>
        <p:spPr>
          <a:xfrm>
            <a:off x="8153400" y="4740896"/>
            <a:ext cx="2514600" cy="646331"/>
          </a:xfrm>
          <a:prstGeom prst="rect">
            <a:avLst/>
          </a:prstGeom>
        </p:spPr>
        <p:txBody>
          <a:bodyPr wrap="square">
            <a:spAutoFit/>
          </a:bodyPr>
          <a:lstStyle/>
          <a:p>
            <a:r>
              <a:rPr lang="en-US" sz="1200" dirty="0" err="1">
                <a:solidFill>
                  <a:srgbClr val="000000"/>
                </a:solidFill>
              </a:rPr>
              <a:t>Nickrent</a:t>
            </a:r>
            <a:r>
              <a:rPr lang="en-US" sz="1200" dirty="0">
                <a:solidFill>
                  <a:srgbClr val="000000"/>
                </a:solidFill>
              </a:rPr>
              <a:t>, D.L. et al. 2006 onwards. </a:t>
            </a:r>
            <a:r>
              <a:rPr lang="en-US" sz="1200" i="1" dirty="0" err="1">
                <a:solidFill>
                  <a:srgbClr val="000000"/>
                </a:solidFill>
              </a:rPr>
              <a:t>PhytoImages</a:t>
            </a:r>
            <a:r>
              <a:rPr lang="en-US" sz="1200" dirty="0">
                <a:solidFill>
                  <a:srgbClr val="000000"/>
                </a:solidFill>
              </a:rPr>
              <a:t>. </a:t>
            </a:r>
          </a:p>
          <a:p>
            <a:r>
              <a:rPr lang="en-US" sz="1200" dirty="0">
                <a:solidFill>
                  <a:srgbClr val="000000"/>
                </a:solidFill>
              </a:rPr>
              <a:t>http://</a:t>
            </a:r>
            <a:r>
              <a:rPr lang="en-US" sz="1200" dirty="0" err="1">
                <a:solidFill>
                  <a:srgbClr val="000000"/>
                </a:solidFill>
              </a:rPr>
              <a:t>www.phytoimages.siu.edu</a:t>
            </a:r>
            <a:endParaRPr lang="en-US" sz="1200" dirty="0"/>
          </a:p>
        </p:txBody>
      </p:sp>
      <p:pic>
        <p:nvPicPr>
          <p:cNvPr id="3" name="Picture 2"/>
          <p:cNvPicPr>
            <a:picLocks noChangeAspect="1"/>
          </p:cNvPicPr>
          <p:nvPr/>
        </p:nvPicPr>
        <p:blipFill>
          <a:blip r:embed="rId4"/>
          <a:stretch>
            <a:fillRect/>
          </a:stretch>
        </p:blipFill>
        <p:spPr>
          <a:xfrm>
            <a:off x="8185724" y="2633537"/>
            <a:ext cx="2503901" cy="1675527"/>
          </a:xfrm>
          <a:prstGeom prst="rect">
            <a:avLst/>
          </a:prstGeom>
        </p:spPr>
      </p:pic>
      <p:sp>
        <p:nvSpPr>
          <p:cNvPr id="16" name="TextBox 15"/>
          <p:cNvSpPr txBox="1"/>
          <p:nvPr/>
        </p:nvSpPr>
        <p:spPr>
          <a:xfrm>
            <a:off x="8382001" y="4319697"/>
            <a:ext cx="2311338" cy="487954"/>
          </a:xfrm>
          <a:prstGeom prst="rect">
            <a:avLst/>
          </a:prstGeom>
          <a:noFill/>
        </p:spPr>
        <p:txBody>
          <a:bodyPr wrap="none" rtlCol="0">
            <a:spAutoFit/>
          </a:bodyPr>
          <a:lstStyle/>
          <a:p>
            <a:r>
              <a:rPr lang="en-US" sz="2571" i="1" dirty="0" err="1"/>
              <a:t>Dryopteris</a:t>
            </a:r>
            <a:r>
              <a:rPr lang="en-US" sz="2571" i="1" dirty="0"/>
              <a:t> </a:t>
            </a:r>
            <a:r>
              <a:rPr lang="en-US" sz="2571" i="1" dirty="0" err="1"/>
              <a:t>celsa</a:t>
            </a:r>
            <a:endParaRPr lang="en-US" sz="2571" i="1" dirty="0"/>
          </a:p>
        </p:txBody>
      </p:sp>
      <p:cxnSp>
        <p:nvCxnSpPr>
          <p:cNvPr id="14" name="Straight Connector 13">
            <a:extLst>
              <a:ext uri="{FF2B5EF4-FFF2-40B4-BE49-F238E27FC236}">
                <a16:creationId xmlns:a16="http://schemas.microsoft.com/office/drawing/2014/main" id="{5232E9BB-ED35-F34E-9E3A-CE74DA98E99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B685E83D-6D5B-E24B-B873-9237C249E30A}"/>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pic>
        <p:nvPicPr>
          <p:cNvPr id="19" name="Picture 18">
            <a:extLst>
              <a:ext uri="{FF2B5EF4-FFF2-40B4-BE49-F238E27FC236}">
                <a16:creationId xmlns:a16="http://schemas.microsoft.com/office/drawing/2014/main" id="{E609B2B7-9612-634D-8ABA-D54078F11C7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8740" y="-46418"/>
            <a:ext cx="1693261" cy="1693261"/>
          </a:xfrm>
          <a:prstGeom prst="rect">
            <a:avLst/>
          </a:prstGeom>
        </p:spPr>
      </p:pic>
      <p:sp>
        <p:nvSpPr>
          <p:cNvPr id="20" name="Rectangle 19">
            <a:extLst>
              <a:ext uri="{FF2B5EF4-FFF2-40B4-BE49-F238E27FC236}">
                <a16:creationId xmlns:a16="http://schemas.microsoft.com/office/drawing/2014/main" id="{958BC3B9-7CC0-0743-8DD9-BDED0B4E695C}"/>
              </a:ext>
            </a:extLst>
          </p:cNvPr>
          <p:cNvSpPr/>
          <p:nvPr/>
        </p:nvSpPr>
        <p:spPr>
          <a:xfrm>
            <a:off x="10647074" y="1655293"/>
            <a:ext cx="1199624" cy="707886"/>
          </a:xfrm>
          <a:prstGeom prst="rect">
            <a:avLst/>
          </a:prstGeom>
        </p:spPr>
        <p:txBody>
          <a:bodyPr wrap="none">
            <a:spAutoFit/>
          </a:bodyPr>
          <a:lstStyle/>
          <a:p>
            <a:pPr algn="ctr"/>
            <a:r>
              <a:rPr lang="en-US" sz="2000" dirty="0"/>
              <a:t>Blaine </a:t>
            </a:r>
          </a:p>
          <a:p>
            <a:pPr algn="ctr"/>
            <a:r>
              <a:rPr lang="en-US" sz="2000" dirty="0"/>
              <a:t>Marchant</a:t>
            </a:r>
          </a:p>
        </p:txBody>
      </p:sp>
      <p:sp>
        <p:nvSpPr>
          <p:cNvPr id="4" name="TextBox 3">
            <a:extLst>
              <a:ext uri="{FF2B5EF4-FFF2-40B4-BE49-F238E27FC236}">
                <a16:creationId xmlns:a16="http://schemas.microsoft.com/office/drawing/2014/main" id="{55B6CB6F-56FD-34F8-0496-B126BF8F64C3}"/>
              </a:ext>
            </a:extLst>
          </p:cNvPr>
          <p:cNvSpPr txBox="1"/>
          <p:nvPr/>
        </p:nvSpPr>
        <p:spPr>
          <a:xfrm>
            <a:off x="8452161" y="6519446"/>
            <a:ext cx="3739839" cy="369332"/>
          </a:xfrm>
          <a:prstGeom prst="rect">
            <a:avLst/>
          </a:prstGeom>
          <a:noFill/>
        </p:spPr>
        <p:txBody>
          <a:bodyPr wrap="square" rtlCol="0">
            <a:spAutoFit/>
          </a:bodyPr>
          <a:lstStyle/>
          <a:p>
            <a:r>
              <a:rPr lang="en-US" dirty="0"/>
              <a:t>Marchant et al. 2016.</a:t>
            </a:r>
            <a:r>
              <a:rPr lang="fr-FR" i="1" dirty="0"/>
              <a:t> New </a:t>
            </a:r>
            <a:r>
              <a:rPr lang="fr-FR" i="1" dirty="0" err="1"/>
              <a:t>Phytologist</a:t>
            </a:r>
            <a:endParaRPr lang="en-US" dirty="0"/>
          </a:p>
        </p:txBody>
      </p:sp>
    </p:spTree>
    <p:extLst>
      <p:ext uri="{BB962C8B-B14F-4D97-AF65-F5344CB8AC3E}">
        <p14:creationId xmlns:p14="http://schemas.microsoft.com/office/powerpoint/2010/main" val="208402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7139" y="1550443"/>
            <a:ext cx="7886700" cy="4351338"/>
          </a:xfrm>
        </p:spPr>
        <p:txBody>
          <a:bodyPr>
            <a:normAutofit/>
          </a:bodyPr>
          <a:lstStyle/>
          <a:p>
            <a:pPr marL="0" indent="0">
              <a:buNone/>
            </a:pPr>
            <a:r>
              <a:rPr lang="en-US" sz="3000" dirty="0"/>
              <a:t>13 allopolyploids &amp; parents</a:t>
            </a:r>
          </a:p>
          <a:p>
            <a:r>
              <a:rPr lang="en-US" sz="3000" dirty="0"/>
              <a:t>Niche intermediacy:	8</a:t>
            </a:r>
          </a:p>
          <a:p>
            <a:r>
              <a:rPr lang="en-US" sz="3000" dirty="0"/>
              <a:t>Niche contraction:	2</a:t>
            </a:r>
          </a:p>
          <a:p>
            <a:r>
              <a:rPr lang="en-US" sz="3000" dirty="0"/>
              <a:t>Niche expansion:	2</a:t>
            </a:r>
          </a:p>
          <a:p>
            <a:r>
              <a:rPr lang="en-US" sz="3000" dirty="0"/>
              <a:t>Niche novelty:		1</a:t>
            </a:r>
          </a:p>
          <a:p>
            <a:endParaRPr lang="en-US" sz="3000" dirty="0"/>
          </a:p>
          <a:p>
            <a:r>
              <a:rPr lang="en-US" sz="3000" dirty="0"/>
              <a:t>More cases are needed!</a:t>
            </a:r>
          </a:p>
        </p:txBody>
      </p:sp>
      <p:grpSp>
        <p:nvGrpSpPr>
          <p:cNvPr id="34" name="Group 33"/>
          <p:cNvGrpSpPr/>
          <p:nvPr/>
        </p:nvGrpSpPr>
        <p:grpSpPr>
          <a:xfrm>
            <a:off x="6254147" y="2861761"/>
            <a:ext cx="4263221" cy="3245756"/>
            <a:chOff x="4730146" y="2861761"/>
            <a:chExt cx="4263221" cy="3245756"/>
          </a:xfrm>
        </p:grpSpPr>
        <p:grpSp>
          <p:nvGrpSpPr>
            <p:cNvPr id="3" name="Group 2"/>
            <p:cNvGrpSpPr/>
            <p:nvPr/>
          </p:nvGrpSpPr>
          <p:grpSpPr>
            <a:xfrm>
              <a:off x="4730146" y="2861761"/>
              <a:ext cx="4263221" cy="3245756"/>
              <a:chOff x="-22324" y="-22324"/>
              <a:chExt cx="9193982" cy="6902648"/>
            </a:xfrm>
          </p:grpSpPr>
          <p:pic>
            <p:nvPicPr>
              <p:cNvPr id="11" name="pasted-image.pdf"/>
              <p:cNvPicPr>
                <a:picLocks noChangeAspect="1"/>
              </p:cNvPicPr>
              <p:nvPr/>
            </p:nvPicPr>
            <p:blipFill>
              <a:blip r:embed="rId3"/>
              <a:stretch>
                <a:fillRect/>
              </a:stretch>
            </p:blipFill>
            <p:spPr>
              <a:xfrm>
                <a:off x="5995153" y="1491258"/>
                <a:ext cx="3158192" cy="2625328"/>
              </a:xfrm>
              <a:prstGeom prst="rect">
                <a:avLst/>
              </a:prstGeom>
              <a:ln w="12700">
                <a:miter lim="400000"/>
              </a:ln>
            </p:spPr>
          </p:pic>
          <p:pic>
            <p:nvPicPr>
              <p:cNvPr id="12" name="download (1).jpg"/>
              <p:cNvPicPr>
                <a:picLocks noChangeAspect="1"/>
              </p:cNvPicPr>
              <p:nvPr/>
            </p:nvPicPr>
            <p:blipFill>
              <a:blip r:embed="rId4"/>
              <a:stretch>
                <a:fillRect/>
              </a:stretch>
            </p:blipFill>
            <p:spPr>
              <a:xfrm>
                <a:off x="4732735" y="2728019"/>
                <a:ext cx="2705695" cy="1491258"/>
              </a:xfrm>
              <a:prstGeom prst="rect">
                <a:avLst/>
              </a:prstGeom>
              <a:ln w="12700">
                <a:miter lim="400000"/>
              </a:ln>
            </p:spPr>
          </p:pic>
          <p:pic>
            <p:nvPicPr>
              <p:cNvPr id="14" name="download.jpg"/>
              <p:cNvPicPr>
                <a:picLocks noChangeAspect="1"/>
              </p:cNvPicPr>
              <p:nvPr/>
            </p:nvPicPr>
            <p:blipFill>
              <a:blip r:embed="rId5"/>
              <a:stretch>
                <a:fillRect/>
              </a:stretch>
            </p:blipFill>
            <p:spPr>
              <a:xfrm>
                <a:off x="3382348" y="-5723"/>
                <a:ext cx="1705763" cy="2130082"/>
              </a:xfrm>
              <a:prstGeom prst="rect">
                <a:avLst/>
              </a:prstGeom>
              <a:ln w="12700">
                <a:miter lim="400000"/>
              </a:ln>
            </p:spPr>
          </p:pic>
          <p:pic>
            <p:nvPicPr>
              <p:cNvPr id="15" name="pasted-image.pdf"/>
              <p:cNvPicPr>
                <a:picLocks noChangeAspect="1"/>
              </p:cNvPicPr>
              <p:nvPr/>
            </p:nvPicPr>
            <p:blipFill>
              <a:blip r:embed="rId6"/>
              <a:stretch>
                <a:fillRect/>
              </a:stretch>
            </p:blipFill>
            <p:spPr>
              <a:xfrm>
                <a:off x="-4465" y="1491258"/>
                <a:ext cx="3239211" cy="2625328"/>
              </a:xfrm>
              <a:prstGeom prst="rect">
                <a:avLst/>
              </a:prstGeom>
              <a:ln w="12700">
                <a:miter lim="400000"/>
              </a:ln>
            </p:spPr>
          </p:pic>
          <p:pic>
            <p:nvPicPr>
              <p:cNvPr id="16" name="pasted-image.pdf"/>
              <p:cNvPicPr>
                <a:picLocks noChangeAspect="1"/>
              </p:cNvPicPr>
              <p:nvPr/>
            </p:nvPicPr>
            <p:blipFill>
              <a:blip r:embed="rId7"/>
              <a:stretch>
                <a:fillRect/>
              </a:stretch>
            </p:blipFill>
            <p:spPr>
              <a:xfrm>
                <a:off x="2824532" y="4075920"/>
                <a:ext cx="3494936" cy="2804404"/>
              </a:xfrm>
              <a:prstGeom prst="rect">
                <a:avLst/>
              </a:prstGeom>
              <a:ln w="12700">
                <a:miter lim="400000"/>
              </a:ln>
            </p:spPr>
          </p:pic>
          <p:sp>
            <p:nvSpPr>
              <p:cNvPr id="17" name="Shape 580"/>
              <p:cNvSpPr/>
              <p:nvPr/>
            </p:nvSpPr>
            <p:spPr>
              <a:xfrm>
                <a:off x="63698" y="3848858"/>
                <a:ext cx="4217550" cy="98194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rhizophyllum</a:t>
                </a:r>
              </a:p>
              <a:p>
                <a:pPr>
                  <a:defRPr sz="1800" b="1">
                    <a:latin typeface="Helvetica"/>
                    <a:ea typeface="Helvetica"/>
                    <a:cs typeface="Helvetica"/>
                    <a:sym typeface="Helvetica"/>
                  </a:defRPr>
                </a:pPr>
                <a:r>
                  <a:rPr sz="1266"/>
                  <a:t>(2n)</a:t>
                </a:r>
              </a:p>
            </p:txBody>
          </p:sp>
          <p:sp>
            <p:nvSpPr>
              <p:cNvPr id="20" name="Shape 583"/>
              <p:cNvSpPr/>
              <p:nvPr/>
            </p:nvSpPr>
            <p:spPr>
              <a:xfrm rot="5400000">
                <a:off x="4101492" y="2982516"/>
                <a:ext cx="892969" cy="892969"/>
              </a:xfrm>
              <a:prstGeom prst="rightArrow">
                <a:avLst>
                  <a:gd name="adj1" fmla="val 32000"/>
                  <a:gd name="adj2" fmla="val 64000"/>
                </a:avLst>
              </a:prstGeom>
              <a:blipFill>
                <a:blip r:embed="rId8"/>
              </a:blipFill>
              <a:ln w="12700">
                <a:miter lim="400000"/>
              </a:ln>
              <a:effectLst>
                <a:outerShdw blurRad="50800" dist="127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21" name="Shape 584"/>
              <p:cNvSpPr/>
              <p:nvPr/>
            </p:nvSpPr>
            <p:spPr>
              <a:xfrm>
                <a:off x="3695096" y="3189811"/>
                <a:ext cx="1925553" cy="56767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b="1">
                    <a:latin typeface="Helvetica"/>
                    <a:ea typeface="Helvetica"/>
                    <a:cs typeface="Helvetica"/>
                    <a:sym typeface="Helvetica"/>
                  </a:defRPr>
                </a:lvl1pPr>
              </a:lstStyle>
              <a:p>
                <a:r>
                  <a:rPr sz="1266"/>
                  <a:t>Polyploidy</a:t>
                </a:r>
              </a:p>
            </p:txBody>
          </p:sp>
          <p:sp>
            <p:nvSpPr>
              <p:cNvPr id="22" name="Shape 585"/>
              <p:cNvSpPr/>
              <p:nvPr/>
            </p:nvSpPr>
            <p:spPr>
              <a:xfrm>
                <a:off x="4351350" y="1836380"/>
                <a:ext cx="836598" cy="153421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6000" b="1">
                    <a:latin typeface="Helvetica"/>
                    <a:ea typeface="Helvetica"/>
                    <a:cs typeface="Helvetica"/>
                    <a:sym typeface="Helvetica"/>
                  </a:defRPr>
                </a:lvl1pPr>
              </a:lstStyle>
              <a:p>
                <a:r>
                  <a:rPr sz="4219"/>
                  <a:t>+</a:t>
                </a:r>
              </a:p>
            </p:txBody>
          </p:sp>
          <p:pic>
            <p:nvPicPr>
              <p:cNvPr id="23" name="pasted-image.pdf"/>
              <p:cNvPicPr>
                <a:picLocks noChangeAspect="1"/>
              </p:cNvPicPr>
              <p:nvPr/>
            </p:nvPicPr>
            <p:blipFill>
              <a:blip r:embed="rId9"/>
              <a:stretch>
                <a:fillRect/>
              </a:stretch>
            </p:blipFill>
            <p:spPr>
              <a:xfrm>
                <a:off x="-22324" y="-22324"/>
                <a:ext cx="2339578" cy="2080617"/>
              </a:xfrm>
              <a:prstGeom prst="rect">
                <a:avLst/>
              </a:prstGeom>
              <a:ln w="12700">
                <a:miter lim="400000"/>
              </a:ln>
            </p:spPr>
          </p:pic>
          <p:pic>
            <p:nvPicPr>
              <p:cNvPr id="24" name="pasted-image.pdf"/>
              <p:cNvPicPr>
                <a:picLocks noChangeAspect="1"/>
              </p:cNvPicPr>
              <p:nvPr/>
            </p:nvPicPr>
            <p:blipFill>
              <a:blip r:embed="rId10"/>
              <a:stretch>
                <a:fillRect/>
              </a:stretch>
            </p:blipFill>
            <p:spPr>
              <a:xfrm>
                <a:off x="2930147" y="2065691"/>
                <a:ext cx="2699270" cy="2238419"/>
              </a:xfrm>
              <a:prstGeom prst="rect">
                <a:avLst/>
              </a:prstGeom>
              <a:ln w="12700">
                <a:miter lim="400000"/>
              </a:ln>
            </p:spPr>
          </p:pic>
          <p:pic>
            <p:nvPicPr>
              <p:cNvPr id="25" name="pasted-image.pdf"/>
              <p:cNvPicPr>
                <a:picLocks noChangeAspect="1"/>
              </p:cNvPicPr>
              <p:nvPr/>
            </p:nvPicPr>
            <p:blipFill>
              <a:blip r:embed="rId11"/>
              <a:stretch>
                <a:fillRect/>
              </a:stretch>
            </p:blipFill>
            <p:spPr>
              <a:xfrm>
                <a:off x="-22324" y="3444201"/>
                <a:ext cx="2856490" cy="2625329"/>
              </a:xfrm>
              <a:prstGeom prst="rect">
                <a:avLst/>
              </a:prstGeom>
              <a:ln w="12700">
                <a:miter lim="400000"/>
              </a:ln>
            </p:spPr>
          </p:pic>
          <p:pic>
            <p:nvPicPr>
              <p:cNvPr id="26" name="pasted-image.pdf"/>
              <p:cNvPicPr>
                <a:picLocks noChangeAspect="1"/>
              </p:cNvPicPr>
              <p:nvPr/>
            </p:nvPicPr>
            <p:blipFill rotWithShape="1">
              <a:blip r:embed="rId12"/>
              <a:srcRect t="3618"/>
              <a:stretch/>
            </p:blipFill>
            <p:spPr>
              <a:xfrm>
                <a:off x="2161829" y="-10190"/>
                <a:ext cx="1517202" cy="2412275"/>
              </a:xfrm>
              <a:prstGeom prst="rect">
                <a:avLst/>
              </a:prstGeom>
              <a:ln w="12700">
                <a:miter lim="400000"/>
              </a:ln>
            </p:spPr>
          </p:pic>
          <p:pic>
            <p:nvPicPr>
              <p:cNvPr id="27" name="pasted-image.pdf"/>
              <p:cNvPicPr>
                <a:picLocks noChangeAspect="1"/>
              </p:cNvPicPr>
              <p:nvPr/>
            </p:nvPicPr>
            <p:blipFill rotWithShape="1">
              <a:blip r:embed="rId13"/>
              <a:srcRect b="2183"/>
              <a:stretch/>
            </p:blipFill>
            <p:spPr>
              <a:xfrm>
                <a:off x="6012560" y="3947625"/>
                <a:ext cx="3159098" cy="2907174"/>
              </a:xfrm>
              <a:prstGeom prst="rect">
                <a:avLst/>
              </a:prstGeom>
              <a:ln w="12700">
                <a:miter lim="400000"/>
              </a:ln>
            </p:spPr>
          </p:pic>
          <p:pic>
            <p:nvPicPr>
              <p:cNvPr id="28" name="pasted-image.pdf"/>
              <p:cNvPicPr>
                <a:picLocks noChangeAspect="1"/>
              </p:cNvPicPr>
              <p:nvPr/>
            </p:nvPicPr>
            <p:blipFill rotWithShape="1">
              <a:blip r:embed="rId14"/>
              <a:srcRect t="5993" b="-1"/>
              <a:stretch/>
            </p:blipFill>
            <p:spPr>
              <a:xfrm>
                <a:off x="5665887" y="-10192"/>
                <a:ext cx="3494936" cy="1908233"/>
              </a:xfrm>
              <a:prstGeom prst="rect">
                <a:avLst/>
              </a:prstGeom>
              <a:ln w="12700">
                <a:miter lim="400000"/>
              </a:ln>
            </p:spPr>
          </p:pic>
          <p:pic>
            <p:nvPicPr>
              <p:cNvPr id="29" name="pasted-image.pdf"/>
              <p:cNvPicPr>
                <a:picLocks noChangeAspect="1"/>
              </p:cNvPicPr>
              <p:nvPr/>
            </p:nvPicPr>
            <p:blipFill rotWithShape="1">
              <a:blip r:embed="rId15"/>
              <a:srcRect t="1484"/>
              <a:stretch/>
            </p:blipFill>
            <p:spPr>
              <a:xfrm>
                <a:off x="4674690" y="-10192"/>
                <a:ext cx="1605635" cy="3175766"/>
              </a:xfrm>
              <a:prstGeom prst="rect">
                <a:avLst/>
              </a:prstGeom>
              <a:ln w="12700">
                <a:miter lim="400000"/>
              </a:ln>
            </p:spPr>
          </p:pic>
          <p:pic>
            <p:nvPicPr>
              <p:cNvPr id="30" name="pasted-image.pdf"/>
              <p:cNvPicPr>
                <a:picLocks noChangeAspect="1"/>
              </p:cNvPicPr>
              <p:nvPr/>
            </p:nvPicPr>
            <p:blipFill>
              <a:blip r:embed="rId16"/>
              <a:stretch>
                <a:fillRect/>
              </a:stretch>
            </p:blipFill>
            <p:spPr>
              <a:xfrm>
                <a:off x="2111871" y="4857750"/>
                <a:ext cx="1357313" cy="2018109"/>
              </a:xfrm>
              <a:prstGeom prst="rect">
                <a:avLst/>
              </a:prstGeom>
              <a:ln w="12700">
                <a:miter lim="400000"/>
              </a:ln>
            </p:spPr>
          </p:pic>
        </p:grpSp>
        <p:pic>
          <p:nvPicPr>
            <p:cNvPr id="31" name="DSCN1197.jpg"/>
            <p:cNvPicPr>
              <a:picLocks noChangeAspect="1"/>
            </p:cNvPicPr>
            <p:nvPr/>
          </p:nvPicPr>
          <p:blipFill rotWithShape="1">
            <a:blip r:embed="rId17"/>
            <a:srcRect l="6071" r="-6071" b="31765"/>
            <a:stretch/>
          </p:blipFill>
          <p:spPr>
            <a:xfrm>
              <a:off x="4748743" y="5510505"/>
              <a:ext cx="1129152" cy="585009"/>
            </a:xfrm>
            <a:prstGeom prst="rect">
              <a:avLst/>
            </a:prstGeom>
            <a:ln w="12700">
              <a:miter lim="400000"/>
            </a:ln>
          </p:spPr>
        </p:pic>
      </p:grpSp>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pic>
        <p:nvPicPr>
          <p:cNvPr id="37" name="Picture 36">
            <a:extLst>
              <a:ext uri="{FF2B5EF4-FFF2-40B4-BE49-F238E27FC236}">
                <a16:creationId xmlns:a16="http://schemas.microsoft.com/office/drawing/2014/main" id="{1E2D8EF7-2FD9-994A-B7C6-4A1B21E6BB2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517368" y="-46418"/>
            <a:ext cx="1693261" cy="1693261"/>
          </a:xfrm>
          <a:prstGeom prst="rect">
            <a:avLst/>
          </a:prstGeom>
        </p:spPr>
      </p:pic>
      <p:sp>
        <p:nvSpPr>
          <p:cNvPr id="38" name="Rectangle 37">
            <a:extLst>
              <a:ext uri="{FF2B5EF4-FFF2-40B4-BE49-F238E27FC236}">
                <a16:creationId xmlns:a16="http://schemas.microsoft.com/office/drawing/2014/main" id="{B2055A56-5C98-1E4E-8573-C56109B9866A}"/>
              </a:ext>
            </a:extLst>
          </p:cNvPr>
          <p:cNvSpPr/>
          <p:nvPr/>
        </p:nvSpPr>
        <p:spPr>
          <a:xfrm>
            <a:off x="10681310" y="1657980"/>
            <a:ext cx="1365374" cy="810350"/>
          </a:xfrm>
          <a:prstGeom prst="rect">
            <a:avLst/>
          </a:prstGeom>
        </p:spPr>
        <p:txBody>
          <a:bodyPr wrap="none">
            <a:spAutoFit/>
          </a:bodyPr>
          <a:lstStyle/>
          <a:p>
            <a:pPr algn="ctr"/>
            <a:r>
              <a:rPr lang="en-US" sz="2333" dirty="0"/>
              <a:t>Blaine </a:t>
            </a:r>
          </a:p>
          <a:p>
            <a:pPr algn="ctr"/>
            <a:r>
              <a:rPr lang="en-US" sz="2333" dirty="0"/>
              <a:t>Marchant</a:t>
            </a:r>
          </a:p>
        </p:txBody>
      </p:sp>
      <p:sp>
        <p:nvSpPr>
          <p:cNvPr id="4" name="TextBox 3">
            <a:extLst>
              <a:ext uri="{FF2B5EF4-FFF2-40B4-BE49-F238E27FC236}">
                <a16:creationId xmlns:a16="http://schemas.microsoft.com/office/drawing/2014/main" id="{FBEA576E-B1DC-9DCC-0F1B-68263A42C4CB}"/>
              </a:ext>
            </a:extLst>
          </p:cNvPr>
          <p:cNvSpPr txBox="1"/>
          <p:nvPr/>
        </p:nvSpPr>
        <p:spPr>
          <a:xfrm>
            <a:off x="8452161" y="6519446"/>
            <a:ext cx="3739839" cy="369332"/>
          </a:xfrm>
          <a:prstGeom prst="rect">
            <a:avLst/>
          </a:prstGeom>
          <a:noFill/>
        </p:spPr>
        <p:txBody>
          <a:bodyPr wrap="square" rtlCol="0">
            <a:spAutoFit/>
          </a:bodyPr>
          <a:lstStyle/>
          <a:p>
            <a:r>
              <a:rPr lang="en-US" dirty="0"/>
              <a:t>Marchant et al. 2016.</a:t>
            </a:r>
            <a:r>
              <a:rPr lang="fr-FR" i="1" dirty="0"/>
              <a:t> New </a:t>
            </a:r>
            <a:r>
              <a:rPr lang="fr-FR" i="1" dirty="0" err="1"/>
              <a:t>Phytologist</a:t>
            </a:r>
            <a:endParaRPr lang="en-US" dirty="0"/>
          </a:p>
        </p:txBody>
      </p:sp>
    </p:spTree>
    <p:extLst>
      <p:ext uri="{BB962C8B-B14F-4D97-AF65-F5344CB8AC3E}">
        <p14:creationId xmlns:p14="http://schemas.microsoft.com/office/powerpoint/2010/main" val="3812367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t>
            </a:r>
            <a:r>
              <a:rPr lang="en-US" sz="3667" dirty="0" err="1">
                <a:latin typeface="+mn-lt"/>
              </a:rPr>
              <a:t>Autopolyploids</a:t>
            </a:r>
            <a:endParaRPr lang="en-US" sz="3667" dirty="0">
              <a:latin typeface="+mn-lt"/>
            </a:endParaRPr>
          </a:p>
        </p:txBody>
      </p:sp>
      <p:pic>
        <p:nvPicPr>
          <p:cNvPr id="7" name="Picture 6">
            <a:extLst>
              <a:ext uri="{FF2B5EF4-FFF2-40B4-BE49-F238E27FC236}">
                <a16:creationId xmlns:a16="http://schemas.microsoft.com/office/drawing/2014/main" id="{35C0D8AD-1BDA-D946-B9DB-FC0BB39EEC57}"/>
              </a:ext>
            </a:extLst>
          </p:cNvPr>
          <p:cNvPicPr>
            <a:picLocks noChangeAspect="1"/>
          </p:cNvPicPr>
          <p:nvPr/>
        </p:nvPicPr>
        <p:blipFill rotWithShape="1">
          <a:blip r:embed="rId3"/>
          <a:srcRect t="69313"/>
          <a:stretch/>
        </p:blipFill>
        <p:spPr>
          <a:xfrm>
            <a:off x="191361" y="2644626"/>
            <a:ext cx="7035800" cy="1274412"/>
          </a:xfrm>
          <a:prstGeom prst="rect">
            <a:avLst/>
          </a:prstGeom>
        </p:spPr>
      </p:pic>
      <p:pic>
        <p:nvPicPr>
          <p:cNvPr id="9" name="Picture 8">
            <a:extLst>
              <a:ext uri="{FF2B5EF4-FFF2-40B4-BE49-F238E27FC236}">
                <a16:creationId xmlns:a16="http://schemas.microsoft.com/office/drawing/2014/main" id="{16F74D07-0336-4245-B851-113A86ADE7C2}"/>
              </a:ext>
            </a:extLst>
          </p:cNvPr>
          <p:cNvPicPr>
            <a:picLocks noChangeAspect="1"/>
          </p:cNvPicPr>
          <p:nvPr/>
        </p:nvPicPr>
        <p:blipFill>
          <a:blip r:embed="rId4"/>
          <a:stretch>
            <a:fillRect/>
          </a:stretch>
        </p:blipFill>
        <p:spPr>
          <a:xfrm>
            <a:off x="6096000" y="4139446"/>
            <a:ext cx="5854700" cy="2298700"/>
          </a:xfrm>
          <a:prstGeom prst="rect">
            <a:avLst/>
          </a:prstGeom>
        </p:spPr>
      </p:pic>
      <p:pic>
        <p:nvPicPr>
          <p:cNvPr id="40" name="Picture 39">
            <a:extLst>
              <a:ext uri="{FF2B5EF4-FFF2-40B4-BE49-F238E27FC236}">
                <a16:creationId xmlns:a16="http://schemas.microsoft.com/office/drawing/2014/main" id="{304A2664-15BE-B748-A209-BCA84DC925F5}"/>
              </a:ext>
            </a:extLst>
          </p:cNvPr>
          <p:cNvPicPr>
            <a:picLocks noChangeAspect="1"/>
          </p:cNvPicPr>
          <p:nvPr/>
        </p:nvPicPr>
        <p:blipFill rotWithShape="1">
          <a:blip r:embed="rId3"/>
          <a:srcRect b="68701"/>
          <a:stretch/>
        </p:blipFill>
        <p:spPr>
          <a:xfrm>
            <a:off x="191361" y="1433095"/>
            <a:ext cx="7035800" cy="1299813"/>
          </a:xfrm>
          <a:prstGeom prst="rect">
            <a:avLst/>
          </a:prstGeom>
        </p:spPr>
      </p:pic>
      <p:pic>
        <p:nvPicPr>
          <p:cNvPr id="10" name="Picture 9">
            <a:extLst>
              <a:ext uri="{FF2B5EF4-FFF2-40B4-BE49-F238E27FC236}">
                <a16:creationId xmlns:a16="http://schemas.microsoft.com/office/drawing/2014/main" id="{5BE5B0FE-5BEC-8C48-8571-26FC80A4DE33}"/>
              </a:ext>
            </a:extLst>
          </p:cNvPr>
          <p:cNvPicPr>
            <a:picLocks noChangeAspect="1"/>
          </p:cNvPicPr>
          <p:nvPr/>
        </p:nvPicPr>
        <p:blipFill rotWithShape="1">
          <a:blip r:embed="rId5"/>
          <a:srcRect l="13045" r="6181"/>
          <a:stretch/>
        </p:blipFill>
        <p:spPr>
          <a:xfrm>
            <a:off x="2898183" y="4139446"/>
            <a:ext cx="3037668" cy="2504289"/>
          </a:xfrm>
          <a:prstGeom prst="rect">
            <a:avLst/>
          </a:prstGeom>
        </p:spPr>
      </p:pic>
      <p:pic>
        <p:nvPicPr>
          <p:cNvPr id="41" name="Picture 14" descr="884402">
            <a:extLst>
              <a:ext uri="{FF2B5EF4-FFF2-40B4-BE49-F238E27FC236}">
                <a16:creationId xmlns:a16="http://schemas.microsoft.com/office/drawing/2014/main" id="{CE94B156-746E-7644-A507-0088CF484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0262" y="1492519"/>
            <a:ext cx="2051902" cy="2142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B10FFEB3-5C68-F147-95B5-9DE4A126B8BD}"/>
              </a:ext>
            </a:extLst>
          </p:cNvPr>
          <p:cNvSpPr txBox="1"/>
          <p:nvPr/>
        </p:nvSpPr>
        <p:spPr>
          <a:xfrm>
            <a:off x="9952164" y="3097166"/>
            <a:ext cx="1844095" cy="369332"/>
          </a:xfrm>
          <a:prstGeom prst="rect">
            <a:avLst/>
          </a:prstGeom>
          <a:noFill/>
        </p:spPr>
        <p:txBody>
          <a:bodyPr wrap="none" rtlCol="0">
            <a:spAutoFit/>
          </a:bodyPr>
          <a:lstStyle/>
          <a:p>
            <a:r>
              <a:rPr lang="en-US" i="1" dirty="0" err="1"/>
              <a:t>Tolmiea</a:t>
            </a:r>
            <a:r>
              <a:rPr lang="en-US" i="1" dirty="0"/>
              <a:t> </a:t>
            </a:r>
            <a:r>
              <a:rPr lang="en-US" i="1" dirty="0" err="1"/>
              <a:t>menziesii</a:t>
            </a:r>
            <a:endParaRPr lang="en-US" i="1" dirty="0"/>
          </a:p>
        </p:txBody>
      </p:sp>
      <p:sp>
        <p:nvSpPr>
          <p:cNvPr id="42" name="TextBox 41">
            <a:extLst>
              <a:ext uri="{FF2B5EF4-FFF2-40B4-BE49-F238E27FC236}">
                <a16:creationId xmlns:a16="http://schemas.microsoft.com/office/drawing/2014/main" id="{2B59CAF9-CED0-2648-9DFC-A63859B0DF92}"/>
              </a:ext>
            </a:extLst>
          </p:cNvPr>
          <p:cNvSpPr txBox="1"/>
          <p:nvPr/>
        </p:nvSpPr>
        <p:spPr>
          <a:xfrm>
            <a:off x="1160091" y="6253480"/>
            <a:ext cx="1658018" cy="369332"/>
          </a:xfrm>
          <a:prstGeom prst="rect">
            <a:avLst/>
          </a:prstGeom>
          <a:noFill/>
        </p:spPr>
        <p:txBody>
          <a:bodyPr wrap="none" rtlCol="0">
            <a:spAutoFit/>
          </a:bodyPr>
          <a:lstStyle/>
          <a:p>
            <a:r>
              <a:rPr lang="en-US" i="1" dirty="0"/>
              <a:t>Galax </a:t>
            </a:r>
            <a:r>
              <a:rPr lang="en-US" i="1" dirty="0" err="1"/>
              <a:t>urceolata</a:t>
            </a:r>
            <a:endParaRPr lang="en-US" i="1" dirty="0"/>
          </a:p>
        </p:txBody>
      </p:sp>
    </p:spTree>
    <p:extLst>
      <p:ext uri="{BB962C8B-B14F-4D97-AF65-F5344CB8AC3E}">
        <p14:creationId xmlns:p14="http://schemas.microsoft.com/office/powerpoint/2010/main" val="1415627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FCB4D2D-09BD-7471-4D9D-FD5178FD0CD2}"/>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solidFill>
                  <a:srgbClr val="FF0000"/>
                </a:solidFill>
              </a:rPr>
              <a:t>Invasives</a:t>
            </a:r>
            <a:r>
              <a:rPr lang="en-US" sz="3200" dirty="0">
                <a:solidFill>
                  <a:srgbClr val="FF0000"/>
                </a:solidFill>
              </a:rPr>
              <a:t>--projections</a:t>
            </a:r>
          </a:p>
          <a:p>
            <a:endParaRPr lang="en-US" sz="3200" dirty="0"/>
          </a:p>
        </p:txBody>
      </p:sp>
    </p:spTree>
    <p:extLst>
      <p:ext uri="{BB962C8B-B14F-4D97-AF65-F5344CB8AC3E}">
        <p14:creationId xmlns:p14="http://schemas.microsoft.com/office/powerpoint/2010/main" val="873066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0"/>
            <a:ext cx="12192000" cy="1192549"/>
          </a:xfrm>
          <a:solidFill>
            <a:srgbClr val="CDE8BB"/>
          </a:solidFill>
        </p:spPr>
        <p:txBody>
          <a:bodyPr>
            <a:normAutofit/>
          </a:bodyPr>
          <a:lstStyle/>
          <a:p>
            <a:pPr algn="ctr"/>
            <a:r>
              <a:rPr lang="en-US" sz="3667" dirty="0">
                <a:latin typeface="+mn-lt"/>
              </a:rPr>
              <a:t>	</a:t>
            </a:r>
          </a:p>
        </p:txBody>
      </p:sp>
      <p:pic>
        <p:nvPicPr>
          <p:cNvPr id="11" name="Picture 10">
            <a:extLst>
              <a:ext uri="{FF2B5EF4-FFF2-40B4-BE49-F238E27FC236}">
                <a16:creationId xmlns:a16="http://schemas.microsoft.com/office/drawing/2014/main" id="{450A0616-9D98-0E4A-B06B-703768F549CF}"/>
              </a:ext>
            </a:extLst>
          </p:cNvPr>
          <p:cNvPicPr>
            <a:picLocks noChangeAspect="1"/>
          </p:cNvPicPr>
          <p:nvPr/>
        </p:nvPicPr>
        <p:blipFill>
          <a:blip r:embed="rId3"/>
          <a:stretch>
            <a:fillRect/>
          </a:stretch>
        </p:blipFill>
        <p:spPr>
          <a:xfrm>
            <a:off x="5839778" y="1227810"/>
            <a:ext cx="6352222" cy="5700712"/>
          </a:xfrm>
          <a:prstGeom prst="rect">
            <a:avLst/>
          </a:prstGeom>
        </p:spPr>
      </p:pic>
      <p:sp>
        <p:nvSpPr>
          <p:cNvPr id="2" name="Rectangle 1">
            <a:extLst>
              <a:ext uri="{FF2B5EF4-FFF2-40B4-BE49-F238E27FC236}">
                <a16:creationId xmlns:a16="http://schemas.microsoft.com/office/drawing/2014/main" id="{F6BA25A8-74D9-234F-845C-169F277453A8}"/>
              </a:ext>
            </a:extLst>
          </p:cNvPr>
          <p:cNvSpPr/>
          <p:nvPr/>
        </p:nvSpPr>
        <p:spPr>
          <a:xfrm>
            <a:off x="116031" y="214904"/>
            <a:ext cx="11447493" cy="646331"/>
          </a:xfrm>
          <a:prstGeom prst="rect">
            <a:avLst/>
          </a:prstGeom>
        </p:spPr>
        <p:txBody>
          <a:bodyPr wrap="none">
            <a:spAutoFit/>
          </a:bodyPr>
          <a:lstStyle/>
          <a:p>
            <a:pPr algn="ctr"/>
            <a:r>
              <a:rPr lang="en-US" sz="3600" dirty="0"/>
              <a:t>Potential Distributional Shifts Under Climate Change Models</a:t>
            </a:r>
          </a:p>
        </p:txBody>
      </p:sp>
      <p:sp>
        <p:nvSpPr>
          <p:cNvPr id="4" name="TextBox 3">
            <a:extLst>
              <a:ext uri="{FF2B5EF4-FFF2-40B4-BE49-F238E27FC236}">
                <a16:creationId xmlns:a16="http://schemas.microsoft.com/office/drawing/2014/main" id="{3E29E54E-896E-AE4D-BE84-A44F3C2223CB}"/>
              </a:ext>
            </a:extLst>
          </p:cNvPr>
          <p:cNvSpPr txBox="1"/>
          <p:nvPr/>
        </p:nvSpPr>
        <p:spPr>
          <a:xfrm>
            <a:off x="0" y="6473819"/>
            <a:ext cx="5095982" cy="369332"/>
          </a:xfrm>
          <a:prstGeom prst="rect">
            <a:avLst/>
          </a:prstGeom>
          <a:noFill/>
        </p:spPr>
        <p:txBody>
          <a:bodyPr wrap="square" rtlCol="0">
            <a:spAutoFit/>
          </a:bodyPr>
          <a:lstStyle/>
          <a:p>
            <a:r>
              <a:rPr lang="en-US" dirty="0"/>
              <a:t>Wang, A., A. Melton et al. 2022. </a:t>
            </a:r>
            <a:r>
              <a:rPr lang="en-US" i="1" dirty="0"/>
              <a:t>Plant Diversity</a:t>
            </a:r>
            <a:r>
              <a:rPr lang="en-US" dirty="0"/>
              <a:t>.</a:t>
            </a:r>
          </a:p>
        </p:txBody>
      </p:sp>
      <p:sp>
        <p:nvSpPr>
          <p:cNvPr id="5" name="TextBox 4">
            <a:extLst>
              <a:ext uri="{FF2B5EF4-FFF2-40B4-BE49-F238E27FC236}">
                <a16:creationId xmlns:a16="http://schemas.microsoft.com/office/drawing/2014/main" id="{3505EC36-C1BF-914F-B3B8-3AAEB4538D97}"/>
              </a:ext>
            </a:extLst>
          </p:cNvPr>
          <p:cNvSpPr txBox="1"/>
          <p:nvPr/>
        </p:nvSpPr>
        <p:spPr>
          <a:xfrm>
            <a:off x="1818310" y="3661039"/>
            <a:ext cx="3421295" cy="1754326"/>
          </a:xfrm>
          <a:prstGeom prst="rect">
            <a:avLst/>
          </a:prstGeom>
          <a:noFill/>
        </p:spPr>
        <p:txBody>
          <a:bodyPr wrap="square" rtlCol="0">
            <a:spAutoFit/>
          </a:bodyPr>
          <a:lstStyle/>
          <a:p>
            <a:r>
              <a:rPr lang="en-US" i="1" dirty="0"/>
              <a:t>Ailanthus </a:t>
            </a:r>
            <a:r>
              <a:rPr lang="en-US" i="1" dirty="0" err="1"/>
              <a:t>altissima</a:t>
            </a:r>
            <a:endParaRPr lang="en-US" dirty="0"/>
          </a:p>
          <a:p>
            <a:r>
              <a:rPr lang="en-US" i="1" dirty="0"/>
              <a:t>Casuarina </a:t>
            </a:r>
            <a:r>
              <a:rPr lang="en-US" i="1" dirty="0" err="1"/>
              <a:t>equisetifolia</a:t>
            </a:r>
            <a:endParaRPr lang="en-US" dirty="0"/>
          </a:p>
          <a:p>
            <a:r>
              <a:rPr lang="en-US" i="1" dirty="0"/>
              <a:t>Centaurea </a:t>
            </a:r>
            <a:r>
              <a:rPr lang="en-US" i="1" dirty="0" err="1"/>
              <a:t>stoebe</a:t>
            </a:r>
            <a:r>
              <a:rPr lang="en-US" dirty="0"/>
              <a:t> ssp. </a:t>
            </a:r>
            <a:r>
              <a:rPr lang="en-US" i="1" dirty="0" err="1"/>
              <a:t>micranthos</a:t>
            </a:r>
            <a:r>
              <a:rPr lang="en-US" dirty="0"/>
              <a:t> </a:t>
            </a:r>
            <a:r>
              <a:rPr lang="en-US" i="1" dirty="0" err="1"/>
              <a:t>Dioscorea</a:t>
            </a:r>
            <a:r>
              <a:rPr lang="en-US" i="1" dirty="0"/>
              <a:t> </a:t>
            </a:r>
            <a:r>
              <a:rPr lang="en-US" i="1" dirty="0" err="1"/>
              <a:t>bulbifera</a:t>
            </a:r>
            <a:endParaRPr lang="en-US" dirty="0"/>
          </a:p>
          <a:p>
            <a:r>
              <a:rPr lang="en-US" i="1" dirty="0"/>
              <a:t>Lantana camara</a:t>
            </a:r>
          </a:p>
          <a:p>
            <a:r>
              <a:rPr lang="en-US" i="1" dirty="0" err="1"/>
              <a:t>Schinus</a:t>
            </a:r>
            <a:r>
              <a:rPr lang="en-US" i="1" dirty="0"/>
              <a:t> </a:t>
            </a:r>
            <a:r>
              <a:rPr lang="en-US" i="1" dirty="0" err="1"/>
              <a:t>terebinthifolia</a:t>
            </a:r>
            <a:r>
              <a:rPr lang="en-US" dirty="0"/>
              <a:t> </a:t>
            </a:r>
          </a:p>
        </p:txBody>
      </p:sp>
      <p:pic>
        <p:nvPicPr>
          <p:cNvPr id="6" name="Picture 5">
            <a:extLst>
              <a:ext uri="{FF2B5EF4-FFF2-40B4-BE49-F238E27FC236}">
                <a16:creationId xmlns:a16="http://schemas.microsoft.com/office/drawing/2014/main" id="{1F58CD88-52CC-894B-BD58-D6F374FCD90C}"/>
              </a:ext>
            </a:extLst>
          </p:cNvPr>
          <p:cNvPicPr>
            <a:picLocks noChangeAspect="1"/>
          </p:cNvPicPr>
          <p:nvPr/>
        </p:nvPicPr>
        <p:blipFill>
          <a:blip r:embed="rId4"/>
          <a:stretch>
            <a:fillRect/>
          </a:stretch>
        </p:blipFill>
        <p:spPr>
          <a:xfrm>
            <a:off x="1354614" y="1293812"/>
            <a:ext cx="3125134" cy="2060777"/>
          </a:xfrm>
          <a:prstGeom prst="rect">
            <a:avLst/>
          </a:prstGeom>
        </p:spPr>
      </p:pic>
      <p:sp>
        <p:nvSpPr>
          <p:cNvPr id="8" name="TextBox 7">
            <a:extLst>
              <a:ext uri="{FF2B5EF4-FFF2-40B4-BE49-F238E27FC236}">
                <a16:creationId xmlns:a16="http://schemas.microsoft.com/office/drawing/2014/main" id="{977DE4D9-4CE6-AB4F-AE82-5D1AB1A3B092}"/>
              </a:ext>
            </a:extLst>
          </p:cNvPr>
          <p:cNvSpPr txBox="1"/>
          <p:nvPr/>
        </p:nvSpPr>
        <p:spPr>
          <a:xfrm>
            <a:off x="4622721" y="2054832"/>
            <a:ext cx="914400" cy="646331"/>
          </a:xfrm>
          <a:prstGeom prst="rect">
            <a:avLst/>
          </a:prstGeom>
          <a:noFill/>
        </p:spPr>
        <p:txBody>
          <a:bodyPr wrap="square" rtlCol="0">
            <a:spAutoFit/>
          </a:bodyPr>
          <a:lstStyle/>
          <a:p>
            <a:r>
              <a:rPr lang="en-US" dirty="0"/>
              <a:t>Anson Wang</a:t>
            </a:r>
          </a:p>
        </p:txBody>
      </p:sp>
    </p:spTree>
    <p:extLst>
      <p:ext uri="{BB962C8B-B14F-4D97-AF65-F5344CB8AC3E}">
        <p14:creationId xmlns:p14="http://schemas.microsoft.com/office/powerpoint/2010/main" val="2100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diagram of a habitat model&#10;&#10;Description automatically generated">
            <a:extLst>
              <a:ext uri="{FF2B5EF4-FFF2-40B4-BE49-F238E27FC236}">
                <a16:creationId xmlns:a16="http://schemas.microsoft.com/office/drawing/2014/main" id="{39CEB8E9-04F0-4CEC-28C1-ED9EB02270B1}"/>
              </a:ext>
            </a:extLst>
          </p:cNvPr>
          <p:cNvPicPr>
            <a:picLocks noChangeAspect="1"/>
          </p:cNvPicPr>
          <p:nvPr/>
        </p:nvPicPr>
        <p:blipFill>
          <a:blip r:embed="rId2"/>
          <a:stretch>
            <a:fillRect/>
          </a:stretch>
        </p:blipFill>
        <p:spPr>
          <a:xfrm>
            <a:off x="2291381" y="138793"/>
            <a:ext cx="7609237" cy="6570517"/>
          </a:xfrm>
          <a:prstGeom prst="rect">
            <a:avLst/>
          </a:prstGeom>
        </p:spPr>
      </p:pic>
      <p:sp>
        <p:nvSpPr>
          <p:cNvPr id="3" name="TextBox 2">
            <a:extLst>
              <a:ext uri="{FF2B5EF4-FFF2-40B4-BE49-F238E27FC236}">
                <a16:creationId xmlns:a16="http://schemas.microsoft.com/office/drawing/2014/main" id="{9EE26F09-6FC0-A5F4-0121-7FC3985B7F28}"/>
              </a:ext>
            </a:extLst>
          </p:cNvPr>
          <p:cNvSpPr txBox="1"/>
          <p:nvPr/>
        </p:nvSpPr>
        <p:spPr>
          <a:xfrm>
            <a:off x="10949051" y="6218711"/>
            <a:ext cx="11499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br>
              <a:rPr lang="en-US"/>
            </a:br>
            <a:r>
              <a:rPr lang="en-US" sz="1400">
                <a:latin typeface="Arial"/>
                <a:cs typeface="Arial"/>
              </a:rPr>
              <a:t>wikipedia</a:t>
            </a:r>
            <a:endParaRPr lang="en-US"/>
          </a:p>
        </p:txBody>
      </p:sp>
      <p:sp>
        <p:nvSpPr>
          <p:cNvPr id="4" name="Rectangle 3">
            <a:extLst>
              <a:ext uri="{FF2B5EF4-FFF2-40B4-BE49-F238E27FC236}">
                <a16:creationId xmlns:a16="http://schemas.microsoft.com/office/drawing/2014/main" id="{DA75A358-3FEB-C61D-D24E-2E73C98EF6CD}"/>
              </a:ext>
            </a:extLst>
          </p:cNvPr>
          <p:cNvSpPr/>
          <p:nvPr/>
        </p:nvSpPr>
        <p:spPr>
          <a:xfrm>
            <a:off x="2236519" y="4482934"/>
            <a:ext cx="7877298" cy="228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6453079-3383-B457-20B1-A0F055EDE78A}"/>
              </a:ext>
            </a:extLst>
          </p:cNvPr>
          <p:cNvSpPr/>
          <p:nvPr/>
        </p:nvSpPr>
        <p:spPr>
          <a:xfrm>
            <a:off x="5789220" y="999505"/>
            <a:ext cx="5106389" cy="4027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Brace 5">
            <a:extLst>
              <a:ext uri="{FF2B5EF4-FFF2-40B4-BE49-F238E27FC236}">
                <a16:creationId xmlns:a16="http://schemas.microsoft.com/office/drawing/2014/main" id="{01190760-AF9D-6A01-ECBF-616A8ECDAE45}"/>
              </a:ext>
            </a:extLst>
          </p:cNvPr>
          <p:cNvSpPr/>
          <p:nvPr/>
        </p:nvSpPr>
        <p:spPr>
          <a:xfrm>
            <a:off x="1553688" y="286986"/>
            <a:ext cx="742208" cy="41068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A207CE0-265B-0959-2EBF-1CD2569DA7FA}"/>
              </a:ext>
            </a:extLst>
          </p:cNvPr>
          <p:cNvSpPr txBox="1"/>
          <p:nvPr/>
        </p:nvSpPr>
        <p:spPr>
          <a:xfrm>
            <a:off x="197922" y="2018804"/>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ea typeface="Calibri"/>
                <a:cs typeface="Calibri"/>
              </a:rPr>
              <a:t>Environmental data</a:t>
            </a:r>
            <a:endParaRPr lang="en-US" dirty="0"/>
          </a:p>
        </p:txBody>
      </p:sp>
    </p:spTree>
    <p:extLst>
      <p:ext uri="{BB962C8B-B14F-4D97-AF65-F5344CB8AC3E}">
        <p14:creationId xmlns:p14="http://schemas.microsoft.com/office/powerpoint/2010/main" val="99021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diagram of a habitat model&#10;&#10;Description automatically generated">
            <a:extLst>
              <a:ext uri="{FF2B5EF4-FFF2-40B4-BE49-F238E27FC236}">
                <a16:creationId xmlns:a16="http://schemas.microsoft.com/office/drawing/2014/main" id="{39CEB8E9-04F0-4CEC-28C1-ED9EB02270B1}"/>
              </a:ext>
            </a:extLst>
          </p:cNvPr>
          <p:cNvPicPr>
            <a:picLocks noChangeAspect="1"/>
          </p:cNvPicPr>
          <p:nvPr/>
        </p:nvPicPr>
        <p:blipFill>
          <a:blip r:embed="rId2"/>
          <a:stretch>
            <a:fillRect/>
          </a:stretch>
        </p:blipFill>
        <p:spPr>
          <a:xfrm>
            <a:off x="2291381" y="138793"/>
            <a:ext cx="7609237" cy="6570517"/>
          </a:xfrm>
          <a:prstGeom prst="rect">
            <a:avLst/>
          </a:prstGeom>
        </p:spPr>
      </p:pic>
      <p:sp>
        <p:nvSpPr>
          <p:cNvPr id="4" name="Rectangle 3">
            <a:extLst>
              <a:ext uri="{FF2B5EF4-FFF2-40B4-BE49-F238E27FC236}">
                <a16:creationId xmlns:a16="http://schemas.microsoft.com/office/drawing/2014/main" id="{DA75A358-3FEB-C61D-D24E-2E73C98EF6CD}"/>
              </a:ext>
            </a:extLst>
          </p:cNvPr>
          <p:cNvSpPr/>
          <p:nvPr/>
        </p:nvSpPr>
        <p:spPr>
          <a:xfrm>
            <a:off x="6165272" y="4482934"/>
            <a:ext cx="3948545" cy="228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6453079-3383-B457-20B1-A0F055EDE78A}"/>
              </a:ext>
            </a:extLst>
          </p:cNvPr>
          <p:cNvSpPr/>
          <p:nvPr/>
        </p:nvSpPr>
        <p:spPr>
          <a:xfrm>
            <a:off x="5789220" y="999505"/>
            <a:ext cx="5106389" cy="4027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Brace 6">
            <a:extLst>
              <a:ext uri="{FF2B5EF4-FFF2-40B4-BE49-F238E27FC236}">
                <a16:creationId xmlns:a16="http://schemas.microsoft.com/office/drawing/2014/main" id="{7EBE65E4-7C76-096C-1416-0078C2232AD2}"/>
              </a:ext>
            </a:extLst>
          </p:cNvPr>
          <p:cNvSpPr/>
          <p:nvPr/>
        </p:nvSpPr>
        <p:spPr>
          <a:xfrm>
            <a:off x="1553688" y="286986"/>
            <a:ext cx="742208" cy="41068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C3E4F7D-775C-29F9-3F0B-B295234EDDC4}"/>
              </a:ext>
            </a:extLst>
          </p:cNvPr>
          <p:cNvSpPr txBox="1"/>
          <p:nvPr/>
        </p:nvSpPr>
        <p:spPr>
          <a:xfrm>
            <a:off x="197922" y="2018804"/>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ea typeface="Calibri"/>
                <a:cs typeface="Calibri"/>
              </a:rPr>
              <a:t>Environmental data</a:t>
            </a:r>
            <a:endParaRPr lang="en-US" dirty="0"/>
          </a:p>
        </p:txBody>
      </p:sp>
      <p:sp>
        <p:nvSpPr>
          <p:cNvPr id="15" name="TextBox 14">
            <a:extLst>
              <a:ext uri="{FF2B5EF4-FFF2-40B4-BE49-F238E27FC236}">
                <a16:creationId xmlns:a16="http://schemas.microsoft.com/office/drawing/2014/main" id="{442729D6-7596-C399-09CD-6511C42DE77D}"/>
              </a:ext>
            </a:extLst>
          </p:cNvPr>
          <p:cNvSpPr txBox="1"/>
          <p:nvPr/>
        </p:nvSpPr>
        <p:spPr>
          <a:xfrm>
            <a:off x="10949051" y="6218711"/>
            <a:ext cx="11499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br>
              <a:rPr lang="en-US"/>
            </a:br>
            <a:r>
              <a:rPr lang="en-US" sz="1400">
                <a:latin typeface="Arial"/>
                <a:cs typeface="Arial"/>
              </a:rPr>
              <a:t>wikipedia</a:t>
            </a:r>
            <a:endParaRPr lang="en-US"/>
          </a:p>
        </p:txBody>
      </p:sp>
    </p:spTree>
    <p:extLst>
      <p:ext uri="{BB962C8B-B14F-4D97-AF65-F5344CB8AC3E}">
        <p14:creationId xmlns:p14="http://schemas.microsoft.com/office/powerpoint/2010/main" val="2303329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diagram of a habitat model&#10;&#10;Description automatically generated">
            <a:extLst>
              <a:ext uri="{FF2B5EF4-FFF2-40B4-BE49-F238E27FC236}">
                <a16:creationId xmlns:a16="http://schemas.microsoft.com/office/drawing/2014/main" id="{39CEB8E9-04F0-4CEC-28C1-ED9EB02270B1}"/>
              </a:ext>
            </a:extLst>
          </p:cNvPr>
          <p:cNvPicPr>
            <a:picLocks noChangeAspect="1"/>
          </p:cNvPicPr>
          <p:nvPr/>
        </p:nvPicPr>
        <p:blipFill>
          <a:blip r:embed="rId2"/>
          <a:stretch>
            <a:fillRect/>
          </a:stretch>
        </p:blipFill>
        <p:spPr>
          <a:xfrm>
            <a:off x="2291381" y="138793"/>
            <a:ext cx="7609237" cy="6570517"/>
          </a:xfrm>
          <a:prstGeom prst="rect">
            <a:avLst/>
          </a:prstGeom>
        </p:spPr>
      </p:pic>
      <p:sp>
        <p:nvSpPr>
          <p:cNvPr id="3" name="TextBox 2">
            <a:extLst>
              <a:ext uri="{FF2B5EF4-FFF2-40B4-BE49-F238E27FC236}">
                <a16:creationId xmlns:a16="http://schemas.microsoft.com/office/drawing/2014/main" id="{9EE26F09-6FC0-A5F4-0121-7FC3985B7F28}"/>
              </a:ext>
            </a:extLst>
          </p:cNvPr>
          <p:cNvSpPr txBox="1"/>
          <p:nvPr/>
        </p:nvSpPr>
        <p:spPr>
          <a:xfrm>
            <a:off x="83128" y="618902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r>
              <a:rPr lang="en-US" sz="1400">
                <a:latin typeface="Arial"/>
                <a:cs typeface="Arial"/>
              </a:rPr>
              <a:t>wikipedia</a:t>
            </a:r>
            <a:endParaRPr lang="en-US"/>
          </a:p>
        </p:txBody>
      </p:sp>
      <p:sp>
        <p:nvSpPr>
          <p:cNvPr id="5" name="TextBox 4">
            <a:extLst>
              <a:ext uri="{FF2B5EF4-FFF2-40B4-BE49-F238E27FC236}">
                <a16:creationId xmlns:a16="http://schemas.microsoft.com/office/drawing/2014/main" id="{9FC7773E-8A72-F625-9DBA-92B5394D31D4}"/>
              </a:ext>
            </a:extLst>
          </p:cNvPr>
          <p:cNvSpPr txBox="1"/>
          <p:nvPr/>
        </p:nvSpPr>
        <p:spPr>
          <a:xfrm>
            <a:off x="10949051" y="6218711"/>
            <a:ext cx="11499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br>
              <a:rPr lang="en-US"/>
            </a:br>
            <a:r>
              <a:rPr lang="en-US" sz="1400">
                <a:latin typeface="Arial"/>
                <a:cs typeface="Arial"/>
              </a:rPr>
              <a:t>wikipedia</a:t>
            </a:r>
            <a:endParaRPr lang="en-US"/>
          </a:p>
        </p:txBody>
      </p:sp>
      <p:sp>
        <p:nvSpPr>
          <p:cNvPr id="7" name="Left Brace 6">
            <a:extLst>
              <a:ext uri="{FF2B5EF4-FFF2-40B4-BE49-F238E27FC236}">
                <a16:creationId xmlns:a16="http://schemas.microsoft.com/office/drawing/2014/main" id="{3FA9399C-F27F-90EA-C059-E3520F04D095}"/>
              </a:ext>
            </a:extLst>
          </p:cNvPr>
          <p:cNvSpPr/>
          <p:nvPr/>
        </p:nvSpPr>
        <p:spPr>
          <a:xfrm>
            <a:off x="1553688" y="286986"/>
            <a:ext cx="742208" cy="41068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4EA56D3-3930-10B8-8A95-1BFF2A73920E}"/>
              </a:ext>
            </a:extLst>
          </p:cNvPr>
          <p:cNvSpPr txBox="1"/>
          <p:nvPr/>
        </p:nvSpPr>
        <p:spPr>
          <a:xfrm>
            <a:off x="197922" y="2018804"/>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ea typeface="Calibri"/>
                <a:cs typeface="Calibri"/>
              </a:rPr>
              <a:t>Environmental data</a:t>
            </a:r>
            <a:endParaRPr lang="en-US" dirty="0"/>
          </a:p>
        </p:txBody>
      </p:sp>
    </p:spTree>
    <p:extLst>
      <p:ext uri="{BB962C8B-B14F-4D97-AF65-F5344CB8AC3E}">
        <p14:creationId xmlns:p14="http://schemas.microsoft.com/office/powerpoint/2010/main" val="4037470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diagram of a habitat model&#10;&#10;Description automatically generated">
            <a:extLst>
              <a:ext uri="{FF2B5EF4-FFF2-40B4-BE49-F238E27FC236}">
                <a16:creationId xmlns:a16="http://schemas.microsoft.com/office/drawing/2014/main" id="{39CEB8E9-04F0-4CEC-28C1-ED9EB02270B1}"/>
              </a:ext>
            </a:extLst>
          </p:cNvPr>
          <p:cNvPicPr>
            <a:picLocks noChangeAspect="1"/>
          </p:cNvPicPr>
          <p:nvPr/>
        </p:nvPicPr>
        <p:blipFill>
          <a:blip r:embed="rId2"/>
          <a:stretch>
            <a:fillRect/>
          </a:stretch>
        </p:blipFill>
        <p:spPr>
          <a:xfrm>
            <a:off x="2291381" y="138793"/>
            <a:ext cx="7609237" cy="6570517"/>
          </a:xfrm>
          <a:prstGeom prst="rect">
            <a:avLst/>
          </a:prstGeom>
        </p:spPr>
      </p:pic>
      <p:sp>
        <p:nvSpPr>
          <p:cNvPr id="3" name="TextBox 2">
            <a:extLst>
              <a:ext uri="{FF2B5EF4-FFF2-40B4-BE49-F238E27FC236}">
                <a16:creationId xmlns:a16="http://schemas.microsoft.com/office/drawing/2014/main" id="{9EE26F09-6FC0-A5F4-0121-7FC3985B7F28}"/>
              </a:ext>
            </a:extLst>
          </p:cNvPr>
          <p:cNvSpPr txBox="1"/>
          <p:nvPr/>
        </p:nvSpPr>
        <p:spPr>
          <a:xfrm>
            <a:off x="83128" y="618902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r>
              <a:rPr lang="en-US" sz="1400">
                <a:latin typeface="Arial"/>
                <a:cs typeface="Arial"/>
              </a:rPr>
              <a:t>wikipedia</a:t>
            </a:r>
            <a:endParaRPr lang="en-US"/>
          </a:p>
        </p:txBody>
      </p:sp>
      <p:sp>
        <p:nvSpPr>
          <p:cNvPr id="5" name="TextBox 4">
            <a:extLst>
              <a:ext uri="{FF2B5EF4-FFF2-40B4-BE49-F238E27FC236}">
                <a16:creationId xmlns:a16="http://schemas.microsoft.com/office/drawing/2014/main" id="{9FC7773E-8A72-F625-9DBA-92B5394D31D4}"/>
              </a:ext>
            </a:extLst>
          </p:cNvPr>
          <p:cNvSpPr txBox="1"/>
          <p:nvPr/>
        </p:nvSpPr>
        <p:spPr>
          <a:xfrm>
            <a:off x="10949051" y="6218711"/>
            <a:ext cx="11499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br>
              <a:rPr lang="en-US"/>
            </a:br>
            <a:r>
              <a:rPr lang="en-US" sz="1400">
                <a:latin typeface="Arial"/>
                <a:cs typeface="Arial"/>
              </a:rPr>
              <a:t>wikipedia</a:t>
            </a:r>
            <a:endParaRPr lang="en-US"/>
          </a:p>
        </p:txBody>
      </p:sp>
      <p:sp>
        <p:nvSpPr>
          <p:cNvPr id="7" name="Left Brace 6">
            <a:extLst>
              <a:ext uri="{FF2B5EF4-FFF2-40B4-BE49-F238E27FC236}">
                <a16:creationId xmlns:a16="http://schemas.microsoft.com/office/drawing/2014/main" id="{3FA9399C-F27F-90EA-C059-E3520F04D095}"/>
              </a:ext>
            </a:extLst>
          </p:cNvPr>
          <p:cNvSpPr/>
          <p:nvPr/>
        </p:nvSpPr>
        <p:spPr>
          <a:xfrm>
            <a:off x="1553688" y="286986"/>
            <a:ext cx="742208" cy="41068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4EA56D3-3930-10B8-8A95-1BFF2A73920E}"/>
              </a:ext>
            </a:extLst>
          </p:cNvPr>
          <p:cNvSpPr txBox="1"/>
          <p:nvPr/>
        </p:nvSpPr>
        <p:spPr>
          <a:xfrm>
            <a:off x="197922" y="2018804"/>
            <a:ext cx="15457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ea typeface="Calibri"/>
                <a:cs typeface="Calibri"/>
              </a:rPr>
              <a:t>Environmental data</a:t>
            </a:r>
            <a:endParaRPr lang="en-US" dirty="0"/>
          </a:p>
        </p:txBody>
      </p:sp>
      <p:sp>
        <p:nvSpPr>
          <p:cNvPr id="4" name="Rectangle 3">
            <a:extLst>
              <a:ext uri="{FF2B5EF4-FFF2-40B4-BE49-F238E27FC236}">
                <a16:creationId xmlns:a16="http://schemas.microsoft.com/office/drawing/2014/main" id="{F35B54FF-16D2-2E51-9428-1ABCBD65388B}"/>
              </a:ext>
            </a:extLst>
          </p:cNvPr>
          <p:cNvSpPr/>
          <p:nvPr/>
        </p:nvSpPr>
        <p:spPr>
          <a:xfrm>
            <a:off x="4215740" y="1177636"/>
            <a:ext cx="405740" cy="4156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0C2818-5E45-2652-F211-A5EED3BC8D8E}"/>
              </a:ext>
            </a:extLst>
          </p:cNvPr>
          <p:cNvSpPr/>
          <p:nvPr/>
        </p:nvSpPr>
        <p:spPr>
          <a:xfrm>
            <a:off x="4215740" y="3433947"/>
            <a:ext cx="405740" cy="4156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D3B93C-4634-191E-902C-9A67E0FFA89E}"/>
              </a:ext>
            </a:extLst>
          </p:cNvPr>
          <p:cNvSpPr/>
          <p:nvPr/>
        </p:nvSpPr>
        <p:spPr>
          <a:xfrm>
            <a:off x="4166259" y="5620986"/>
            <a:ext cx="405740" cy="4156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BADCE7-BBB7-D105-2AD2-EFBB6BA7556F}"/>
              </a:ext>
            </a:extLst>
          </p:cNvPr>
          <p:cNvSpPr/>
          <p:nvPr/>
        </p:nvSpPr>
        <p:spPr>
          <a:xfrm>
            <a:off x="8372103" y="3493323"/>
            <a:ext cx="405740" cy="4156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810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469980" y="1693531"/>
            <a:ext cx="9144000" cy="646331"/>
          </a:xfrm>
          <a:prstGeom prst="rect">
            <a:avLst/>
          </a:prstGeom>
          <a:noFill/>
        </p:spPr>
        <p:txBody>
          <a:bodyPr wrap="square" rtlCol="0">
            <a:spAutoFit/>
          </a:bodyPr>
          <a:lstStyle/>
          <a:p>
            <a:pPr algn="ctr"/>
            <a:endParaRPr lang="en-US" sz="3600" dirty="0">
              <a:solidFill>
                <a:srgbClr val="008F00"/>
              </a:solidFill>
            </a:endParaRPr>
          </a:p>
        </p:txBody>
      </p:sp>
      <p:pic>
        <p:nvPicPr>
          <p:cNvPr id="21" name="Picture 20" descr="https://www.idigbio.org/wiki/_media/idigbio_logo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4702" y="5805126"/>
            <a:ext cx="2703172" cy="835250"/>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6693" y="5805126"/>
            <a:ext cx="2483157" cy="81762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7005" y="5902373"/>
            <a:ext cx="3107710" cy="570257"/>
          </a:xfrm>
          <a:prstGeom prst="rect">
            <a:avLst/>
          </a:prstGeom>
        </p:spPr>
      </p:pic>
      <p:sp>
        <p:nvSpPr>
          <p:cNvPr id="20" name="TextBox 19">
            <a:extLst>
              <a:ext uri="{FF2B5EF4-FFF2-40B4-BE49-F238E27FC236}">
                <a16:creationId xmlns:a16="http://schemas.microsoft.com/office/drawing/2014/main" id="{982A80CB-EEE3-CE41-A048-E4AB96911E21}"/>
              </a:ext>
            </a:extLst>
          </p:cNvPr>
          <p:cNvSpPr txBox="1"/>
          <p:nvPr/>
        </p:nvSpPr>
        <p:spPr>
          <a:xfrm>
            <a:off x="0" y="1876195"/>
            <a:ext cx="12192000" cy="707886"/>
          </a:xfrm>
          <a:prstGeom prst="rect">
            <a:avLst/>
          </a:prstGeom>
          <a:noFill/>
        </p:spPr>
        <p:txBody>
          <a:bodyPr wrap="square" rtlCol="0">
            <a:spAutoFit/>
          </a:bodyPr>
          <a:lstStyle/>
          <a:p>
            <a:pPr algn="ctr"/>
            <a:r>
              <a:rPr lang="en-US" sz="4000" dirty="0">
                <a:solidFill>
                  <a:srgbClr val="008F00"/>
                </a:solidFill>
              </a:rPr>
              <a:t>Applications of Ecological Niche Modeling</a:t>
            </a:r>
          </a:p>
        </p:txBody>
      </p:sp>
      <p:pic>
        <p:nvPicPr>
          <p:cNvPr id="27" name="Picture 26">
            <a:extLst>
              <a:ext uri="{FF2B5EF4-FFF2-40B4-BE49-F238E27FC236}">
                <a16:creationId xmlns:a16="http://schemas.microsoft.com/office/drawing/2014/main" id="{110734C3-2850-D241-A59A-4FB66153255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09" r="320"/>
          <a:stretch/>
        </p:blipFill>
        <p:spPr>
          <a:xfrm>
            <a:off x="2268286" y="-441"/>
            <a:ext cx="1462271" cy="1241171"/>
          </a:xfrm>
          <a:prstGeom prst="rect">
            <a:avLst/>
          </a:prstGeom>
        </p:spPr>
      </p:pic>
      <p:pic>
        <p:nvPicPr>
          <p:cNvPr id="29" name="Picture 28">
            <a:extLst>
              <a:ext uri="{FF2B5EF4-FFF2-40B4-BE49-F238E27FC236}">
                <a16:creationId xmlns:a16="http://schemas.microsoft.com/office/drawing/2014/main" id="{5224989E-4FE9-7648-8644-8697A6100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30557" y="-37556"/>
            <a:ext cx="1515244" cy="1278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3" descr="139652a1-sized.jpg">
            <a:extLst>
              <a:ext uri="{FF2B5EF4-FFF2-40B4-BE49-F238E27FC236}">
                <a16:creationId xmlns:a16="http://schemas.microsoft.com/office/drawing/2014/main" id="{EAD30D9C-1F2C-8A48-9ECC-AA4AD6CBC31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66818" y="-441"/>
            <a:ext cx="861204" cy="12411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30" descr="FL clustered vs OD.jpg">
            <a:extLst>
              <a:ext uri="{FF2B5EF4-FFF2-40B4-BE49-F238E27FC236}">
                <a16:creationId xmlns:a16="http://schemas.microsoft.com/office/drawing/2014/main" id="{8A30B410-E0D7-FA49-B443-70B53FC7E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4246" y="-4703"/>
            <a:ext cx="1505519" cy="1285014"/>
          </a:xfrm>
          <a:prstGeom prst="rect">
            <a:avLst/>
          </a:prstGeom>
        </p:spPr>
      </p:pic>
      <p:pic>
        <p:nvPicPr>
          <p:cNvPr id="32" name="Picture 31" descr="FL tree.jpg">
            <a:extLst>
              <a:ext uri="{FF2B5EF4-FFF2-40B4-BE49-F238E27FC236}">
                <a16:creationId xmlns:a16="http://schemas.microsoft.com/office/drawing/2014/main" id="{2E8A53B5-D49A-6C45-AB0C-068B509DC0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4596" y="17444"/>
            <a:ext cx="1304571" cy="1234054"/>
          </a:xfrm>
          <a:prstGeom prst="rect">
            <a:avLst/>
          </a:prstGeom>
        </p:spPr>
      </p:pic>
      <p:pic>
        <p:nvPicPr>
          <p:cNvPr id="33" name="Picture 32">
            <a:extLst>
              <a:ext uri="{FF2B5EF4-FFF2-40B4-BE49-F238E27FC236}">
                <a16:creationId xmlns:a16="http://schemas.microsoft.com/office/drawing/2014/main" id="{608DB3F3-FFB1-2E44-8036-190BB5B905EC}"/>
              </a:ext>
            </a:extLst>
          </p:cNvPr>
          <p:cNvPicPr>
            <a:picLocks noChangeAspect="1"/>
          </p:cNvPicPr>
          <p:nvPr/>
        </p:nvPicPr>
        <p:blipFill rotWithShape="1">
          <a:blip r:embed="rId11"/>
          <a:srcRect l="31026" t="20935"/>
          <a:stretch/>
        </p:blipFill>
        <p:spPr>
          <a:xfrm>
            <a:off x="0" y="0"/>
            <a:ext cx="2257778" cy="1250922"/>
          </a:xfrm>
          <a:prstGeom prst="rect">
            <a:avLst/>
          </a:prstGeom>
        </p:spPr>
      </p:pic>
      <p:pic>
        <p:nvPicPr>
          <p:cNvPr id="34" name="Picture 33">
            <a:extLst>
              <a:ext uri="{FF2B5EF4-FFF2-40B4-BE49-F238E27FC236}">
                <a16:creationId xmlns:a16="http://schemas.microsoft.com/office/drawing/2014/main" id="{0E529C27-EF79-F34C-93B4-B4E3BE960CC5}"/>
              </a:ext>
            </a:extLst>
          </p:cNvPr>
          <p:cNvPicPr>
            <a:picLocks noChangeAspect="1"/>
          </p:cNvPicPr>
          <p:nvPr/>
        </p:nvPicPr>
        <p:blipFill rotWithShape="1">
          <a:blip r:embed="rId12">
            <a:extLst>
              <a:ext uri="{28A0092B-C50C-407E-A947-70E740481C1C}">
                <a14:useLocalDpi xmlns:a14="http://schemas.microsoft.com/office/drawing/2010/main" val="0"/>
              </a:ext>
            </a:extLst>
          </a:blip>
          <a:srcRect l="3946" t="3734" r="3724" b="2697"/>
          <a:stretch/>
        </p:blipFill>
        <p:spPr>
          <a:xfrm>
            <a:off x="6087707" y="10192"/>
            <a:ext cx="1240730" cy="1240730"/>
          </a:xfrm>
          <a:prstGeom prst="rect">
            <a:avLst/>
          </a:prstGeom>
        </p:spPr>
      </p:pic>
      <p:pic>
        <p:nvPicPr>
          <p:cNvPr id="35" name="Picture 34" descr="zoomed_in.tiff">
            <a:extLst>
              <a:ext uri="{FF2B5EF4-FFF2-40B4-BE49-F238E27FC236}">
                <a16:creationId xmlns:a16="http://schemas.microsoft.com/office/drawing/2014/main" id="{BBBF816B-6AD4-2544-BAF3-709316E256B1}"/>
              </a:ext>
            </a:extLst>
          </p:cNvPr>
          <p:cNvPicPr>
            <a:picLocks noChangeAspect="1"/>
          </p:cNvPicPr>
          <p:nvPr/>
        </p:nvPicPr>
        <p:blipFill rotWithShape="1">
          <a:blip r:embed="rId13">
            <a:extLst>
              <a:ext uri="{28A0092B-C50C-407E-A947-70E740481C1C}">
                <a14:useLocalDpi xmlns:a14="http://schemas.microsoft.com/office/drawing/2010/main" val="0"/>
              </a:ext>
            </a:extLst>
          </a:blip>
          <a:srcRect r="21242"/>
          <a:stretch/>
        </p:blipFill>
        <p:spPr>
          <a:xfrm>
            <a:off x="11070633" y="28211"/>
            <a:ext cx="1093858" cy="1212518"/>
          </a:xfrm>
          <a:prstGeom prst="rect">
            <a:avLst/>
          </a:prstGeom>
          <a:ln>
            <a:solidFill>
              <a:srgbClr val="000000"/>
            </a:solidFill>
          </a:ln>
        </p:spPr>
      </p:pic>
      <p:pic>
        <p:nvPicPr>
          <p:cNvPr id="36" name="Picture 35">
            <a:extLst>
              <a:ext uri="{FF2B5EF4-FFF2-40B4-BE49-F238E27FC236}">
                <a16:creationId xmlns:a16="http://schemas.microsoft.com/office/drawing/2014/main" id="{9E11D96B-173E-BC4A-8A15-600EB84F57BC}"/>
              </a:ext>
            </a:extLst>
          </p:cNvPr>
          <p:cNvPicPr>
            <a:picLocks noChangeAspect="1"/>
          </p:cNvPicPr>
          <p:nvPr/>
        </p:nvPicPr>
        <p:blipFill>
          <a:blip r:embed="rId14"/>
          <a:stretch>
            <a:fillRect/>
          </a:stretch>
        </p:blipFill>
        <p:spPr>
          <a:xfrm>
            <a:off x="7328437" y="14106"/>
            <a:ext cx="1037220" cy="1222709"/>
          </a:xfrm>
          <a:prstGeom prst="rect">
            <a:avLst/>
          </a:prstGeom>
        </p:spPr>
      </p:pic>
      <p:pic>
        <p:nvPicPr>
          <p:cNvPr id="3" name="Picture 2">
            <a:extLst>
              <a:ext uri="{FF2B5EF4-FFF2-40B4-BE49-F238E27FC236}">
                <a16:creationId xmlns:a16="http://schemas.microsoft.com/office/drawing/2014/main" id="{1C9BD35E-4194-D94A-AABC-240E65C818B3}"/>
              </a:ext>
            </a:extLst>
          </p:cNvPr>
          <p:cNvPicPr>
            <a:picLocks noChangeAspect="1"/>
          </p:cNvPicPr>
          <p:nvPr/>
        </p:nvPicPr>
        <p:blipFill>
          <a:blip r:embed="rId15"/>
          <a:stretch>
            <a:fillRect/>
          </a:stretch>
        </p:blipFill>
        <p:spPr>
          <a:xfrm>
            <a:off x="72793" y="5913880"/>
            <a:ext cx="3408375" cy="558750"/>
          </a:xfrm>
          <a:prstGeom prst="rect">
            <a:avLst/>
          </a:prstGeom>
        </p:spPr>
      </p:pic>
    </p:spTree>
    <p:extLst>
      <p:ext uri="{BB962C8B-B14F-4D97-AF65-F5344CB8AC3E}">
        <p14:creationId xmlns:p14="http://schemas.microsoft.com/office/powerpoint/2010/main" val="1351370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2572</Words>
  <Application>Microsoft Office PowerPoint</Application>
  <PresentationFormat>Widescreen</PresentationFormat>
  <Paragraphs>356</Paragraphs>
  <Slides>47</Slides>
  <Notes>39</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Ecological Niche Models</vt:lpstr>
      <vt:lpstr>Applications of Ecological Niche Models</vt:lpstr>
      <vt:lpstr>Florida Plant Diversity in a Changing Climate: Present &amp; Future</vt:lpstr>
      <vt:lpstr>Florida Ecoregions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Ecological Niche Models</vt:lpstr>
      <vt:lpstr>PowerPoint Presentation</vt:lpstr>
      <vt:lpstr>PowerPoint Presentation</vt:lpstr>
      <vt:lpstr>Response to Climate Change:  Models for Present &amp; Future</vt:lpstr>
      <vt:lpstr>Response to Climate Change:  Models for Present &amp; Future</vt:lpstr>
      <vt:lpstr>Response to Climate Change:  Models for Present &amp; Future</vt:lpstr>
      <vt:lpstr>Response to Climate Change:  Models for Present &amp; Future</vt:lpstr>
      <vt:lpstr>Florida Plant Diversity:  Now &amp; 2050</vt:lpstr>
      <vt:lpstr>Florida Plant Diversity:  Now &amp; 2050</vt:lpstr>
      <vt:lpstr>Applications of Ecological Niche Models</vt:lpstr>
      <vt:lpstr>Past Distribution:  Scrub Mint Clade</vt:lpstr>
      <vt:lpstr>Past Distribution</vt:lpstr>
      <vt:lpstr>Applications of Ecological Niche Models</vt:lpstr>
      <vt:lpstr>What to Protect?</vt:lpstr>
      <vt:lpstr>PowerPoint Presentation</vt:lpstr>
      <vt:lpstr>PowerPoint Presentation</vt:lpstr>
      <vt:lpstr>Computing Phylogenetic Diversity</vt:lpstr>
      <vt:lpstr>Computing Phylogenetic Diversity</vt:lpstr>
      <vt:lpstr>Phylogenetic Diversity: China</vt:lpstr>
      <vt:lpstr>Applications of Ecological Niche Models</vt:lpstr>
      <vt:lpstr>Niche Evolution in Allopolyploids</vt:lpstr>
      <vt:lpstr>PowerPoint Presentation</vt:lpstr>
      <vt:lpstr>Niche Evolution in Allopolyploids</vt:lpstr>
      <vt:lpstr>Niche Evolution in Allopolyploids</vt:lpstr>
      <vt:lpstr>Niche Evolution in Autopolyploids</vt:lpstr>
      <vt:lpstr>Applications of Ecological Niche Models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Soltis,Pamela S</dc:creator>
  <cp:lastModifiedBy>Michelle Gaynor</cp:lastModifiedBy>
  <cp:revision>109</cp:revision>
  <dcterms:created xsi:type="dcterms:W3CDTF">2020-02-22T04:29:26Z</dcterms:created>
  <dcterms:modified xsi:type="dcterms:W3CDTF">2023-07-18T19:45:30Z</dcterms:modified>
</cp:coreProperties>
</file>